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07" r:id="rId3"/>
    <p:sldId id="30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06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08" r:id="rId43"/>
    <p:sldId id="313" r:id="rId44"/>
    <p:sldId id="310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14" r:id="rId54"/>
    <p:sldId id="311" r:id="rId55"/>
    <p:sldId id="312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3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5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1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7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3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7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5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4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9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2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6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0E47-8A5A-49A2-B3DA-9FA00539BA09}" type="datetimeFigureOut">
              <a:rPr lang="pt-BR" smtClean="0"/>
              <a:t>19/01/2018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6670-F6AF-4077-92C7-C0EA4B413C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ag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4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10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55576" y="404664"/>
            <a:ext cx="7488832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A Igreja defendeu e defende sempre e em toda a parte a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origem apostólica dos quatro Evangelhos. </a:t>
            </a: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Com efeito,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aquelas coisas que os Apóstolos, por ordem de Cristo</a:t>
            </a:r>
            <a:r>
              <a:rPr lang="pt-BR" sz="2800" dirty="0" smtClean="0">
                <a:latin typeface="Book Antiqua" panose="02040602050305030304" pitchFamily="18" charset="0"/>
              </a:rPr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pregaram</a:t>
            </a:r>
            <a:r>
              <a:rPr lang="pt-BR" sz="2800" dirty="0" smtClean="0">
                <a:latin typeface="Book Antiqua" panose="02040602050305030304" pitchFamily="18" charset="0"/>
              </a:rPr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Book Antiqua" panose="02040602050305030304" pitchFamily="18" charset="0"/>
              </a:rPr>
              <a:t>foram depois, por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inspiração do Espírito Santo,</a:t>
            </a:r>
            <a:r>
              <a:rPr lang="pt-BR" sz="2800" dirty="0" smtClean="0">
                <a:latin typeface="Book Antiqua" panose="0204060205030503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Book Antiqua" panose="02040602050305030304" pitchFamily="18" charset="0"/>
              </a:rPr>
              <a:t>transmitidas </a:t>
            </a:r>
            <a:r>
              <a:rPr lang="pt-BR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por escrito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por eles mesmos e por varões apostólicos </a:t>
            </a:r>
            <a:r>
              <a:rPr lang="pt-BR" sz="2800" dirty="0" smtClean="0">
                <a:latin typeface="Book Antiqua" panose="02040602050305030304" pitchFamily="18" charset="0"/>
              </a:rPr>
              <a:t>como fundamento da fé,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Book Antiqua" panose="02040602050305030304" pitchFamily="18" charset="0"/>
              </a:rPr>
              <a:t>ou seja, o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Evangelho quadriforme, segundo </a:t>
            </a:r>
            <a:r>
              <a:rPr lang="pt-BR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Mateus, Marcos, Lucas e João.</a:t>
            </a:r>
            <a:endParaRPr lang="pt-BR" sz="2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6408712"/>
          </a:xfrm>
          <a:solidFill>
            <a:schemeClr val="accent2">
              <a:lumMod val="75000"/>
            </a:schemeClr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pt-BR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Carácter </a:t>
            </a:r>
            <a:r>
              <a:rPr lang="pt-BR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histórico dos </a:t>
            </a:r>
            <a:r>
              <a:rPr lang="pt-BR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Evangelhos</a:t>
            </a:r>
            <a:r>
              <a:rPr lang="pt-BR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pt-B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11</a:t>
            </a:fld>
            <a:endParaRPr lang="pt-BR" dirty="0"/>
          </a:p>
        </p:txBody>
      </p:sp>
      <p:pic>
        <p:nvPicPr>
          <p:cNvPr id="5" name="Picture 2" descr="Resultado de imagem para evangelh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72793"/>
            <a:ext cx="4242846" cy="418831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12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0" y="620688"/>
            <a:ext cx="7560840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DV 19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endParaRPr lang="pt-B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A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santa mãe Igreja </a:t>
            </a:r>
            <a:r>
              <a:rPr lang="pt-BR" sz="2800" dirty="0">
                <a:latin typeface="Book Antiqua" panose="02040602050305030304" pitchFamily="18" charset="0"/>
              </a:rPr>
              <a:t>defendeu e defende firme e constantemente que estes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quatro Evangelhos</a:t>
            </a:r>
            <a:r>
              <a:rPr lang="pt-BR" sz="2800" dirty="0">
                <a:latin typeface="Book Antiqua" panose="02040602050305030304" pitchFamily="18" charset="0"/>
              </a:rPr>
              <a:t>, cuja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historicidade</a:t>
            </a:r>
            <a:r>
              <a:rPr lang="pt-BR" sz="2800" dirty="0">
                <a:latin typeface="Book Antiqua" panose="02040602050305030304" pitchFamily="18" charset="0"/>
              </a:rPr>
              <a:t> afirma sem hesitação,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transmitem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fielmente </a:t>
            </a:r>
            <a:r>
              <a:rPr lang="pt-BR" sz="2800" dirty="0">
                <a:latin typeface="Book Antiqua" panose="02040602050305030304" pitchFamily="18" charset="0"/>
              </a:rPr>
              <a:t>as coisas que Jesus, Filho de </a:t>
            </a:r>
            <a:r>
              <a:rPr lang="pt-BR" sz="2800" dirty="0" smtClean="0">
                <a:latin typeface="Book Antiqua" panose="02040602050305030304" pitchFamily="18" charset="0"/>
              </a:rPr>
              <a:t>Deus, </a:t>
            </a: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durante </a:t>
            </a:r>
            <a:r>
              <a:rPr lang="pt-BR" sz="2800" dirty="0">
                <a:latin typeface="Book Antiqua" panose="02040602050305030304" pitchFamily="18" charset="0"/>
              </a:rPr>
              <a:t>a sua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vida terrena</a:t>
            </a:r>
            <a:r>
              <a:rPr lang="pt-BR" sz="2800" dirty="0">
                <a:latin typeface="Book Antiqua" panose="02040602050305030304" pitchFamily="18" charset="0"/>
              </a:rPr>
              <a:t>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realmente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operou e ensinou </a:t>
            </a:r>
            <a:endParaRPr lang="pt-B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para </a:t>
            </a:r>
            <a:r>
              <a:rPr lang="pt-BR" sz="2800" dirty="0">
                <a:latin typeface="Book Antiqua" panose="02040602050305030304" pitchFamily="18" charset="0"/>
              </a:rPr>
              <a:t>salvação eterna dos homens, até ao dia em que subiu ao céu </a:t>
            </a:r>
            <a:r>
              <a:rPr lang="pt-BR" sz="2800" dirty="0" smtClean="0">
                <a:latin typeface="Book Antiqua" panose="02040602050305030304" pitchFamily="18" charset="0"/>
              </a:rPr>
              <a:t>(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At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1. 1-2</a:t>
            </a:r>
            <a:r>
              <a:rPr lang="pt-BR" sz="2800" dirty="0">
                <a:latin typeface="Book Antiqua" panose="02040602050305030304" pitchFamily="18" charset="0"/>
              </a:rPr>
              <a:t>). 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13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0" y="404664"/>
            <a:ext cx="7992888" cy="5262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Na </a:t>
            </a:r>
            <a:r>
              <a:rPr lang="pt-BR" sz="2800" dirty="0">
                <a:latin typeface="Book Antiqua" panose="02040602050305030304" pitchFamily="18" charset="0"/>
              </a:rPr>
              <a:t>verdade, </a:t>
            </a:r>
            <a:r>
              <a:rPr lang="pt-BR" sz="2800" dirty="0" smtClean="0">
                <a:latin typeface="Book Antiqua" panose="02040602050305030304" pitchFamily="18" charset="0"/>
              </a:rPr>
              <a:t>a</a:t>
            </a: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pós </a:t>
            </a:r>
            <a:r>
              <a:rPr lang="pt-BR" sz="2800" dirty="0">
                <a:latin typeface="Book Antiqua" panose="02040602050305030304" pitchFamily="18" charset="0"/>
              </a:rPr>
              <a:t>a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ascensão do Senhor</a:t>
            </a:r>
            <a:r>
              <a:rPr lang="pt-BR" sz="2800" dirty="0">
                <a:latin typeface="Book Antiqua" panose="02040602050305030304" pitchFamily="18" charset="0"/>
              </a:rPr>
              <a:t>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os </a:t>
            </a:r>
            <a:r>
              <a:rPr lang="pt-B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Apóstolos</a:t>
            </a:r>
            <a:r>
              <a:rPr lang="pt-BR" sz="2800" dirty="0">
                <a:latin typeface="Book Antiqua" panose="02040602050305030304" pitchFamily="18" charset="0"/>
              </a:rPr>
              <a:t> transmitiram aos seus ouvintes, com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aquela compreensão mais plena </a:t>
            </a:r>
            <a:r>
              <a:rPr lang="pt-BR" sz="2800" dirty="0">
                <a:latin typeface="Book Antiqua" panose="02040602050305030304" pitchFamily="18" charset="0"/>
              </a:rPr>
              <a:t>de que eles,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instruídos</a:t>
            </a:r>
            <a:r>
              <a:rPr lang="pt-BR" sz="2800" dirty="0" smtClean="0">
                <a:latin typeface="Book Antiqua" panose="02040602050305030304" pitchFamily="18" charset="0"/>
              </a:rPr>
              <a:t> </a:t>
            </a:r>
            <a:r>
              <a:rPr lang="pt-BR" sz="2800" dirty="0">
                <a:latin typeface="Book Antiqua" panose="02040602050305030304" pitchFamily="18" charset="0"/>
              </a:rPr>
              <a:t>pelos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acontecimentos gloriosos de Cristo </a:t>
            </a:r>
            <a:endParaRPr lang="pt-B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Book Antiqua" panose="02040602050305030304" pitchFamily="18" charset="0"/>
              </a:rPr>
              <a:t>e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iluminados</a:t>
            </a:r>
            <a:r>
              <a:rPr lang="pt-BR" sz="2800" dirty="0">
                <a:latin typeface="Book Antiqua" panose="02040602050305030304" pitchFamily="18" charset="0"/>
              </a:rPr>
              <a:t> pelo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Espírito de verdade </a:t>
            </a:r>
            <a:r>
              <a:rPr lang="pt-BR" sz="2800" dirty="0" smtClean="0">
                <a:latin typeface="Book Antiqua" panose="02040602050305030304" pitchFamily="18" charset="0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gozavam, </a:t>
            </a:r>
            <a:r>
              <a:rPr lang="pt-BR" sz="2800" dirty="0">
                <a:latin typeface="Book Antiqua" panose="02040602050305030304" pitchFamily="18" charset="0"/>
              </a:rPr>
              <a:t>as coisas que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Ele tinha dito e feito</a:t>
            </a:r>
            <a:r>
              <a:rPr lang="pt-BR" sz="2800" dirty="0" smtClean="0">
                <a:latin typeface="Book Antiqua" panose="0204060205030503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Book Antiqua" panose="02040602050305030304" pitchFamily="18" charset="0"/>
            </a:endParaRP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14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55576" y="548680"/>
            <a:ext cx="7848872" cy="5262979"/>
          </a:xfrm>
          <a:prstGeom prst="rect">
            <a:avLst/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Book Antiqua" panose="02040602050305030304" pitchFamily="18" charset="0"/>
              </a:rPr>
              <a:t>Os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autores sagrados</a:t>
            </a:r>
            <a:r>
              <a:rPr lang="pt-BR" sz="2800" dirty="0">
                <a:latin typeface="Book Antiqua" panose="02040602050305030304" pitchFamily="18" charset="0"/>
              </a:rPr>
              <a:t>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porém</a:t>
            </a:r>
            <a:r>
              <a:rPr lang="pt-BR" sz="2800" dirty="0">
                <a:latin typeface="Book Antiqua" panose="02040602050305030304" pitchFamily="18" charset="0"/>
              </a:rPr>
              <a:t>, escreveram os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quatro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Evangelhos</a:t>
            </a:r>
            <a:r>
              <a:rPr lang="pt-BR" sz="2800" dirty="0" smtClean="0">
                <a:latin typeface="Book Antiqua" panose="02040602050305030304" pitchFamily="18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escolhendo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algumas coisas </a:t>
            </a:r>
            <a:r>
              <a:rPr lang="pt-BR" sz="2800" dirty="0">
                <a:latin typeface="Book Antiqua" panose="02040602050305030304" pitchFamily="18" charset="0"/>
              </a:rPr>
              <a:t>entre as muitas transmitidas por palavra ou por escrito,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sintetizando</a:t>
            </a:r>
            <a:r>
              <a:rPr lang="pt-BR" sz="2800" dirty="0" smtClean="0">
                <a:latin typeface="Book Antiqua" panose="02040602050305030304" pitchFamily="18" charset="0"/>
              </a:rPr>
              <a:t> </a:t>
            </a:r>
            <a:r>
              <a:rPr lang="pt-BR" sz="2800" dirty="0">
                <a:latin typeface="Book Antiqua" panose="02040602050305030304" pitchFamily="18" charset="0"/>
              </a:rPr>
              <a:t>umas,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desenvolvendo</a:t>
            </a:r>
            <a:r>
              <a:rPr lang="pt-BR" sz="2800" dirty="0" smtClean="0">
                <a:latin typeface="Book Antiqua" panose="02040602050305030304" pitchFamily="18" charset="0"/>
              </a:rPr>
              <a:t> </a:t>
            </a:r>
            <a:r>
              <a:rPr lang="pt-BR" sz="2800" dirty="0">
                <a:latin typeface="Book Antiqua" panose="02040602050305030304" pitchFamily="18" charset="0"/>
              </a:rPr>
              <a:t>outras, segundo o estado das igrejas,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conservando</a:t>
            </a:r>
            <a:r>
              <a:rPr lang="pt-BR" sz="2800" dirty="0">
                <a:latin typeface="Book Antiqua" panose="02040602050305030304" pitchFamily="18" charset="0"/>
              </a:rPr>
              <a:t>, finalmente, o carácter de pregação,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mas </a:t>
            </a:r>
            <a:r>
              <a:rPr lang="pt-BR" sz="2800" dirty="0">
                <a:latin typeface="Book Antiqua" panose="02040602050305030304" pitchFamily="18" charset="0"/>
              </a:rPr>
              <a:t>sempre de maneira a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comunicar-nos coisas autênticas e verdadeiras acerca de Jesus</a:t>
            </a:r>
            <a:r>
              <a:rPr lang="pt-BR" sz="2800" dirty="0">
                <a:latin typeface="Book Antiqua" panose="02040602050305030304" pitchFamily="18" charset="0"/>
              </a:rPr>
              <a:t> 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15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55576" y="476672"/>
            <a:ext cx="7848872" cy="52629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Com </a:t>
            </a:r>
            <a:r>
              <a:rPr lang="pt-BR" sz="2800" dirty="0">
                <a:latin typeface="Book Antiqua" panose="02040602050305030304" pitchFamily="18" charset="0"/>
              </a:rPr>
              <a:t>efeito,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Book Antiqua" panose="02040602050305030304" pitchFamily="18" charset="0"/>
              </a:rPr>
              <a:t>quer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relatassem</a:t>
            </a:r>
            <a:r>
              <a:rPr lang="pt-BR" sz="2800" dirty="0">
                <a:latin typeface="Book Antiqua" panose="02040602050305030304" pitchFamily="18" charset="0"/>
              </a:rPr>
              <a:t> aquilo de que se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lembravam </a:t>
            </a:r>
            <a:r>
              <a:rPr lang="pt-BR" sz="2800" dirty="0">
                <a:latin typeface="Book Antiqua" panose="02040602050305030304" pitchFamily="18" charset="0"/>
              </a:rPr>
              <a:t>e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recordavam</a:t>
            </a:r>
            <a:r>
              <a:rPr lang="pt-BR" sz="2800" dirty="0">
                <a:latin typeface="Book Antiqua" panose="02040602050305030304" pitchFamily="18" charset="0"/>
              </a:rPr>
              <a:t>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Book Antiqua" panose="02040602050305030304" pitchFamily="18" charset="0"/>
              </a:rPr>
              <a:t>quer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 baseassem </a:t>
            </a:r>
            <a:r>
              <a:rPr lang="pt-BR" sz="2800" dirty="0">
                <a:latin typeface="Book Antiqua" panose="02040602050305030304" pitchFamily="18" charset="0"/>
              </a:rPr>
              <a:t>no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testemunho</a:t>
            </a:r>
            <a:r>
              <a:rPr lang="pt-BR" sz="2800" dirty="0">
                <a:latin typeface="Book Antiqua" panose="02040602050305030304" pitchFamily="18" charset="0"/>
              </a:rPr>
              <a:t> daqueles «que desde o princípio foram testemunhas oculares e ministros da palavra</a:t>
            </a:r>
            <a:r>
              <a:rPr lang="pt-BR" sz="2800" dirty="0" smtClean="0">
                <a:latin typeface="Book Antiqua" panose="02040602050305030304" pitchFamily="18" charset="0"/>
              </a:rPr>
              <a:t>»,</a:t>
            </a: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...</a:t>
            </a:r>
            <a:endParaRPr lang="pt-BR" sz="2800" dirty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fizeram-no </a:t>
            </a:r>
            <a:r>
              <a:rPr lang="pt-BR" sz="2800" dirty="0">
                <a:latin typeface="Book Antiqua" panose="02040602050305030304" pitchFamily="18" charset="0"/>
              </a:rPr>
              <a:t>sempre com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intenção</a:t>
            </a:r>
            <a:r>
              <a:rPr lang="pt-BR" sz="2800" dirty="0">
                <a:latin typeface="Book Antiqua" panose="02040602050305030304" pitchFamily="18" charset="0"/>
              </a:rPr>
              <a:t> de que conheçamos a «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verdade</a:t>
            </a:r>
            <a:r>
              <a:rPr lang="pt-BR" sz="2800" dirty="0">
                <a:latin typeface="Book Antiqua" panose="02040602050305030304" pitchFamily="18" charset="0"/>
              </a:rPr>
              <a:t>» das coisas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respeito das quais fomos instruídos</a:t>
            </a:r>
            <a:r>
              <a:rPr lang="pt-BR" sz="2800" dirty="0">
                <a:latin typeface="Book Antiqua" panose="02040602050305030304" pitchFamily="18" charset="0"/>
              </a:rPr>
              <a:t> </a:t>
            </a:r>
            <a:r>
              <a:rPr lang="pt-BR" sz="2800" dirty="0" smtClean="0">
                <a:latin typeface="Book Antiqua" panose="02040602050305030304" pitchFamily="18" charset="0"/>
              </a:rPr>
              <a:t>(</a:t>
            </a:r>
            <a:r>
              <a:rPr lang="pt-BR" sz="2800" dirty="0" err="1" smtClean="0">
                <a:latin typeface="Book Antiqua" panose="02040602050305030304" pitchFamily="18" charset="0"/>
              </a:rPr>
              <a:t>Lc</a:t>
            </a:r>
            <a:r>
              <a:rPr lang="pt-BR" sz="2800" dirty="0">
                <a:latin typeface="Book Antiqua" panose="02040602050305030304" pitchFamily="18" charset="0"/>
              </a:rPr>
              <a:t>. 1, 2-4</a:t>
            </a:r>
            <a:r>
              <a:rPr lang="pt-BR" sz="2800" dirty="0" smtClean="0">
                <a:latin typeface="Book Antiqua" panose="02040602050305030304" pitchFamily="18" charset="0"/>
              </a:rPr>
              <a:t>).</a:t>
            </a: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92888" cy="5760640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pt-BR" cap="all" dirty="0" smtClean="0">
                <a:latin typeface="Book Antiqua" panose="02040602050305030304" pitchFamily="18" charset="0"/>
              </a:rPr>
              <a:t/>
            </a:r>
            <a:br>
              <a:rPr lang="pt-BR" cap="all" dirty="0" smtClean="0">
                <a:latin typeface="Book Antiqua" panose="02040602050305030304" pitchFamily="18" charset="0"/>
              </a:rPr>
            </a:br>
            <a:r>
              <a:rPr lang="pt-BR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Evangelho </a:t>
            </a:r>
            <a:r>
              <a:rPr lang="pt-BR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 São </a:t>
            </a:r>
            <a:r>
              <a:rPr lang="pt-BR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Marcos</a:t>
            </a:r>
            <a:r>
              <a:rPr lang="pt-BR" cap="all" dirty="0" smtClean="0">
                <a:latin typeface="Book Antiqua" panose="02040602050305030304" pitchFamily="18" charset="0"/>
              </a:rPr>
              <a:t/>
            </a:r>
            <a:br>
              <a:rPr lang="pt-BR" cap="all" dirty="0" smtClean="0">
                <a:latin typeface="Book Antiqua" panose="02040602050305030304" pitchFamily="18" charset="0"/>
              </a:rPr>
            </a:br>
            <a:r>
              <a:rPr lang="pt-BR" cap="all" dirty="0" smtClean="0">
                <a:latin typeface="Book Antiqua" panose="02040602050305030304" pitchFamily="18" charset="0"/>
              </a:rPr>
              <a:t/>
            </a:r>
            <a:br>
              <a:rPr lang="pt-BR" cap="all" dirty="0" smtClean="0">
                <a:latin typeface="Book Antiqua" panose="02040602050305030304" pitchFamily="18" charset="0"/>
              </a:rPr>
            </a:br>
            <a:r>
              <a:rPr lang="pt-BR" cap="all" dirty="0">
                <a:latin typeface="Book Antiqua" panose="02040602050305030304" pitchFamily="18" charset="0"/>
              </a:rPr>
              <a:t/>
            </a:r>
            <a:br>
              <a:rPr lang="pt-BR" cap="all" dirty="0">
                <a:latin typeface="Book Antiqua" panose="02040602050305030304" pitchFamily="18" charset="0"/>
              </a:rPr>
            </a:br>
            <a:r>
              <a:rPr lang="pt-BR" cap="all" dirty="0" smtClean="0">
                <a:latin typeface="Book Antiqua" panose="02040602050305030304" pitchFamily="18" charset="0"/>
              </a:rPr>
              <a:t/>
            </a:r>
            <a:br>
              <a:rPr lang="pt-BR" cap="all" dirty="0" smtClean="0">
                <a:latin typeface="Book Antiqua" panose="02040602050305030304" pitchFamily="18" charset="0"/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Resultado de imagem para evangelho de são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5375920" cy="302395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5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548680"/>
            <a:ext cx="7920880" cy="550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Book Antiqua" panose="02040602050305030304" pitchFamily="18" charset="0"/>
              </a:rPr>
              <a:t>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tradição antiga</a:t>
            </a:r>
            <a:r>
              <a:rPr lang="pt-BR" sz="3200" dirty="0">
                <a:latin typeface="Book Antiqua" panose="02040602050305030304" pitchFamily="18" charset="0"/>
              </a:rPr>
              <a:t>, que remonta ao séc. II, atribui o texto deste Evangelho 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Marcos,</a:t>
            </a:r>
            <a:r>
              <a:rPr lang="pt-BR" sz="3200" dirty="0">
                <a:latin typeface="Book Antiqua" panose="02040602050305030304" pitchFamily="18" charset="0"/>
              </a:rPr>
              <a:t> identificado com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João Marcos</a:t>
            </a:r>
            <a:r>
              <a:rPr lang="pt-BR" sz="3200" dirty="0">
                <a:latin typeface="Book Antiqua" panose="02040602050305030304" pitchFamily="18" charset="0"/>
              </a:rPr>
              <a:t>, filho de Maria, em cuja casa os cristãos se reuniam para orar (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At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12,12</a:t>
            </a:r>
            <a:r>
              <a:rPr lang="pt-BR" sz="3200" dirty="0">
                <a:latin typeface="Book Antiqua" panose="02040602050305030304" pitchFamily="18" charset="0"/>
              </a:rPr>
              <a:t>). </a:t>
            </a:r>
            <a:endParaRPr lang="pt-BR" sz="32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3200" dirty="0" smtClean="0">
                <a:latin typeface="Book Antiqua" panose="02040602050305030304" pitchFamily="18" charset="0"/>
              </a:rPr>
              <a:t>Com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Barnabé</a:t>
            </a:r>
            <a:r>
              <a:rPr lang="pt-BR" sz="3200" dirty="0">
                <a:latin typeface="Book Antiqua" panose="02040602050305030304" pitchFamily="18" charset="0"/>
              </a:rPr>
              <a:t>, seu primo, Marcos acompanha Paulo durante algum tempo na primeira viagem missionária (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At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13,5.13; 15,37.39</a:t>
            </a:r>
            <a:r>
              <a:rPr lang="pt-BR" sz="3200" dirty="0">
                <a:latin typeface="Book Antiqua" panose="02040602050305030304" pitchFamily="18" charset="0"/>
              </a:rPr>
              <a:t>) e depois aparece com ele, prisioneiro em Roma (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Cl 4,10</a:t>
            </a:r>
            <a:r>
              <a:rPr lang="pt-BR" sz="3200" dirty="0">
                <a:latin typeface="Book Antiqua" panose="02040602050305030304" pitchFamily="18" charset="0"/>
              </a:rPr>
              <a:t>). </a:t>
            </a:r>
            <a:endParaRPr lang="pt-BR" sz="3200" dirty="0" smtClean="0">
              <a:latin typeface="Book Antiqua" panose="02040602050305030304" pitchFamily="18" charset="0"/>
            </a:endParaRPr>
          </a:p>
          <a:p>
            <a:pPr algn="just"/>
            <a:endParaRPr lang="pt-BR" sz="3200" dirty="0">
              <a:latin typeface="Book Antiqua" panose="0204060205030503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1600" y="476672"/>
            <a:ext cx="7632848" cy="5509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32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3200" dirty="0" smtClean="0">
                <a:latin typeface="Book Antiqua" panose="02040602050305030304" pitchFamily="18" charset="0"/>
              </a:rPr>
              <a:t>Mas liga-se mais a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Pedro</a:t>
            </a:r>
            <a:r>
              <a:rPr lang="pt-BR" sz="3200" dirty="0" smtClean="0">
                <a:latin typeface="Book Antiqua" panose="02040602050305030304" pitchFamily="18" charset="0"/>
              </a:rPr>
              <a:t>, que o trata por «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meu filho</a:t>
            </a:r>
            <a:r>
              <a:rPr lang="pt-BR" sz="3200" dirty="0" smtClean="0">
                <a:latin typeface="Book Antiqua" panose="02040602050305030304" pitchFamily="18" charset="0"/>
              </a:rPr>
              <a:t>» na saudação final da sua Primeira Carta (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 </a:t>
            </a:r>
            <a:r>
              <a:rPr lang="pt-BR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Pe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5,13</a:t>
            </a:r>
            <a:r>
              <a:rPr lang="pt-BR" sz="3200" dirty="0" smtClean="0">
                <a:latin typeface="Book Antiqua" panose="02040602050305030304" pitchFamily="18" charset="0"/>
              </a:rPr>
              <a:t>). </a:t>
            </a:r>
          </a:p>
          <a:p>
            <a:pPr algn="just"/>
            <a:r>
              <a:rPr lang="pt-BR" sz="3200" dirty="0" smtClean="0">
                <a:latin typeface="Book Antiqua" panose="02040602050305030304" pitchFamily="18" charset="0"/>
              </a:rPr>
              <a:t>Marcos, provavelmente terá escrito o Evangelho pouco antes da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destruição de Jerusalém</a:t>
            </a:r>
            <a:r>
              <a:rPr lang="pt-BR" sz="3200" dirty="0" smtClean="0">
                <a:latin typeface="Book Antiqua" panose="02040602050305030304" pitchFamily="18" charset="0"/>
              </a:rPr>
              <a:t>, que aconteceu no ano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70.</a:t>
            </a:r>
          </a:p>
          <a:p>
            <a:pPr algn="just"/>
            <a:r>
              <a:rPr lang="pt-BR" sz="3200" dirty="0" smtClean="0">
                <a:latin typeface="Book Antiqua" panose="02040602050305030304" pitchFamily="18" charset="0"/>
              </a:rPr>
              <a:t>Mas, há quem pense que este Evangelho foi escrito nos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anos 60.</a:t>
            </a:r>
          </a:p>
          <a:p>
            <a:pPr algn="just"/>
            <a:endParaRPr lang="pt-BR" sz="3200" dirty="0">
              <a:latin typeface="Book Antiqua" panose="02040602050305030304" pitchFamily="18" charset="0"/>
            </a:endParaRPr>
          </a:p>
          <a:p>
            <a:pPr algn="just"/>
            <a:endParaRPr lang="pt-BR" sz="3200" dirty="0">
              <a:latin typeface="Book Antiqua" panose="0204060205030503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0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848872" cy="5040560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LIVRO</a:t>
            </a:r>
            <a:b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19</a:t>
            </a:fld>
            <a:endParaRPr lang="pt-BR"/>
          </a:p>
        </p:txBody>
      </p:sp>
      <p:pic>
        <p:nvPicPr>
          <p:cNvPr id="2050" name="Picture 2" descr="Resultado de imagem para evangelho de são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3810000" cy="279082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3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04665"/>
            <a:ext cx="7812360" cy="61247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 de Exposição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“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é minha Mãe e meus irmãos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?”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)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somos leitores individuais da Bíblia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lvl="0"/>
            <a:r>
              <a:rPr lang="pt-BR" sz="2800" dirty="0">
                <a:latin typeface="Arial" pitchFamily="34" charset="0"/>
                <a:cs typeface="Arial" pitchFamily="34" charset="0"/>
              </a:rPr>
              <a:t>História da Interpretação Eclesial</a:t>
            </a:r>
          </a:p>
          <a:p>
            <a:pPr lvl="0"/>
            <a:r>
              <a:rPr lang="pt-BR" sz="2800" dirty="0">
                <a:latin typeface="Arial" pitchFamily="34" charset="0"/>
                <a:cs typeface="Arial" pitchFamily="34" charset="0"/>
              </a:rPr>
              <a:t>Teologia como hermenêutica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bíblica</a:t>
            </a:r>
          </a:p>
          <a:p>
            <a:pPr lvl="0"/>
            <a:endParaRPr lang="pt-BR" sz="2800" dirty="0">
              <a:latin typeface="Arial" pitchFamily="34" charset="0"/>
              <a:cs typeface="Arial" pitchFamily="34" charset="0"/>
            </a:endParaRP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2)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Exposição sobre alguns aspectos do Evangelho de São Marcos</a:t>
            </a:r>
          </a:p>
          <a:p>
            <a:pPr lvl="0"/>
            <a:r>
              <a:rPr lang="pt-BR" sz="2800" dirty="0">
                <a:latin typeface="Arial" pitchFamily="34" charset="0"/>
                <a:cs typeface="Arial" pitchFamily="34" charset="0"/>
              </a:rPr>
              <a:t>O Livro</a:t>
            </a:r>
          </a:p>
          <a:p>
            <a:pPr lvl="0"/>
            <a:r>
              <a:rPr lang="pt-BR" sz="2800" dirty="0">
                <a:latin typeface="Arial" pitchFamily="34" charset="0"/>
                <a:cs typeface="Arial" pitchFamily="34" charset="0"/>
              </a:rPr>
              <a:t>Características literárias</a:t>
            </a:r>
          </a:p>
          <a:p>
            <a:pPr lvl="0"/>
            <a:r>
              <a:rPr lang="pt-BR" sz="2800" dirty="0">
                <a:latin typeface="Arial" pitchFamily="34" charset="0"/>
                <a:cs typeface="Arial" pitchFamily="34" charset="0"/>
              </a:rPr>
              <a:t>O Plano</a:t>
            </a:r>
          </a:p>
          <a:p>
            <a:pPr lvl="0"/>
            <a:r>
              <a:rPr lang="pt-BR" sz="2800" dirty="0">
                <a:latin typeface="Arial" pitchFamily="34" charset="0"/>
                <a:cs typeface="Arial" pitchFamily="34" charset="0"/>
              </a:rPr>
              <a:t>A teologia: O Jesus de Marcos; Discípulo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Jesus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20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0" y="332656"/>
            <a:ext cx="8280920" cy="5693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Evangelho de Marcos </a:t>
            </a:r>
            <a:r>
              <a:rPr lang="pt-BR" sz="2800" dirty="0" smtClean="0">
                <a:latin typeface="Book Antiqua" panose="02040602050305030304" pitchFamily="18" charset="0"/>
              </a:rPr>
              <a:t>reflete </a:t>
            </a:r>
            <a:r>
              <a:rPr lang="pt-BR" sz="2800" dirty="0">
                <a:latin typeface="Book Antiqua" panose="02040602050305030304" pitchFamily="18" charset="0"/>
              </a:rPr>
              <a:t>a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catequese que Pedro</a:t>
            </a:r>
            <a:r>
              <a:rPr lang="pt-BR" sz="2800" dirty="0">
                <a:latin typeface="Book Antiqua" panose="02040602050305030304" pitchFamily="18" charset="0"/>
              </a:rPr>
              <a:t>, testemunha presencial dos acontecimentos, espontâneo e atento, ministrava à sua comunidade de Roma.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É </a:t>
            </a:r>
            <a:r>
              <a:rPr lang="pt-BR" sz="2800" dirty="0">
                <a:latin typeface="Book Antiqua" panose="02040602050305030304" pitchFamily="18" charset="0"/>
              </a:rPr>
              <a:t>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mais breve dos quatro e situa-se no Cânon entre os dois mais extensos Mateus e Lucas e a seguir a Mateus, o de maior uso na Igreja. </a:t>
            </a: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Até </a:t>
            </a:r>
            <a:r>
              <a:rPr lang="pt-BR" sz="2800" dirty="0">
                <a:latin typeface="Book Antiqua" panose="02040602050305030304" pitchFamily="18" charset="0"/>
              </a:rPr>
              <a:t>ao séc.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XIX, Marcos foi pouco estudado e comentado,</a:t>
            </a:r>
            <a:r>
              <a:rPr lang="pt-BR" sz="2800" dirty="0">
                <a:latin typeface="Book Antiqua" panose="02040602050305030304" pitchFamily="18" charset="0"/>
              </a:rPr>
              <a:t> para não dizer praticamente esquecido.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Santo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Agostinho </a:t>
            </a:r>
            <a:r>
              <a:rPr lang="pt-BR" sz="2800" dirty="0">
                <a:latin typeface="Book Antiqua" panose="02040602050305030304" pitchFamily="18" charset="0"/>
              </a:rPr>
              <a:t>considerava-o como um resumo de Mateus</a:t>
            </a:r>
            <a:r>
              <a:rPr lang="pt-BR" sz="2800" dirty="0" smtClean="0">
                <a:latin typeface="Book Antiqua" panose="02040602050305030304" pitchFamily="18" charset="0"/>
              </a:rPr>
              <a:t>.</a:t>
            </a: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21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0" y="404664"/>
            <a:ext cx="7992888" cy="56938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Book Antiqua" panose="02040602050305030304" pitchFamily="18" charset="0"/>
              </a:rPr>
              <a:t>A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investigação mais aprofundada desde o século passado</a:t>
            </a:r>
            <a:r>
              <a:rPr lang="pt-BR" sz="2800" dirty="0">
                <a:latin typeface="Book Antiqua" panose="02040602050305030304" pitchFamily="18" charset="0"/>
              </a:rPr>
              <a:t>, à volta da origem dos Evangelhos, trouxe Marcos à luz da ribalta;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hoje</a:t>
            </a:r>
            <a:r>
              <a:rPr lang="pt-BR" sz="2800" dirty="0">
                <a:latin typeface="Book Antiqua" panose="02040602050305030304" pitchFamily="18" charset="0"/>
              </a:rPr>
              <a:t>, é geralmente considerado o mais antigo dos quatro.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Na </a:t>
            </a:r>
            <a:r>
              <a:rPr lang="pt-BR" sz="2800" dirty="0">
                <a:latin typeface="Book Antiqua" panose="02040602050305030304" pitchFamily="18" charset="0"/>
              </a:rPr>
              <a:t>verdade,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supõe uma fase mais primitiva da reflexão da Igreja acerca do Acontecimento Cristo, que lhe deu origem</a:t>
            </a:r>
            <a:r>
              <a:rPr lang="pt-BR" sz="2800" dirty="0">
                <a:latin typeface="Book Antiqua" panose="02040602050305030304" pitchFamily="18" charset="0"/>
              </a:rPr>
              <a:t>;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e </a:t>
            </a:r>
            <a:r>
              <a:rPr lang="pt-BR" sz="2800" dirty="0">
                <a:latin typeface="Book Antiqua" panose="02040602050305030304" pitchFamily="18" charset="0"/>
              </a:rPr>
              <a:t>só ele conserva 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esquema da mais antiga pregação apostólica, sintetizada em</a:t>
            </a:r>
            <a:r>
              <a:rPr lang="pt-BR" sz="2800" dirty="0">
                <a:latin typeface="Book Antiqua" panose="02040602050305030304" pitchFamily="18" charset="0"/>
              </a:rPr>
              <a:t> 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Atos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1,22</a:t>
            </a:r>
            <a:r>
              <a:rPr lang="pt-BR" sz="2800" dirty="0">
                <a:latin typeface="Book Antiqua" panose="02040602050305030304" pitchFamily="18" charset="0"/>
              </a:rPr>
              <a:t>: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Book Antiqua" panose="02040602050305030304" pitchFamily="18" charset="0"/>
              </a:rPr>
              <a:t>começa </a:t>
            </a:r>
            <a:r>
              <a:rPr lang="pt-BR" sz="2800" dirty="0">
                <a:latin typeface="Book Antiqua" panose="02040602050305030304" pitchFamily="18" charset="0"/>
              </a:rPr>
              <a:t>com o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batismo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 João </a:t>
            </a:r>
            <a:r>
              <a:rPr lang="pt-BR" sz="2800" dirty="0">
                <a:latin typeface="Book Antiqua" panose="02040602050305030304" pitchFamily="18" charset="0"/>
              </a:rPr>
              <a:t>(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1,4</a:t>
            </a:r>
            <a:r>
              <a:rPr lang="pt-BR" sz="2800" dirty="0">
                <a:latin typeface="Book Antiqua" panose="02040602050305030304" pitchFamily="18" charset="0"/>
              </a:rPr>
              <a:t>)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Book Antiqua" panose="02040602050305030304" pitchFamily="18" charset="0"/>
              </a:rPr>
              <a:t>e </a:t>
            </a:r>
            <a:r>
              <a:rPr lang="pt-BR" sz="2800" dirty="0">
                <a:latin typeface="Book Antiqua" panose="02040602050305030304" pitchFamily="18" charset="0"/>
              </a:rPr>
              <a:t>termina com a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Ascensão do Senhor </a:t>
            </a:r>
            <a:r>
              <a:rPr lang="pt-BR" sz="2800" dirty="0">
                <a:latin typeface="Book Antiqua" panose="02040602050305030304" pitchFamily="18" charset="0"/>
              </a:rPr>
              <a:t>(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16,19</a:t>
            </a:r>
            <a:r>
              <a:rPr lang="pt-BR" sz="2800" dirty="0" smtClean="0">
                <a:latin typeface="Book Antiqua" panose="02040602050305030304" pitchFamily="18" charset="0"/>
              </a:rPr>
              <a:t>).</a:t>
            </a: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3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22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55576" y="548680"/>
            <a:ext cx="7992888" cy="49552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Book Antiqua" panose="02040602050305030304" pitchFamily="18" charset="0"/>
              </a:rPr>
              <a:t>É comum afirmar-se que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todos os outros Evangelhos</a:t>
            </a:r>
            <a:r>
              <a:rPr lang="pt-BR" sz="3200" dirty="0">
                <a:latin typeface="Book Antiqua" panose="02040602050305030304" pitchFamily="18" charset="0"/>
              </a:rPr>
              <a:t>, sobretudo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os Sinópticos</a:t>
            </a:r>
            <a:r>
              <a:rPr lang="pt-BR" sz="3200" dirty="0">
                <a:latin typeface="Book Antiqua" panose="02040602050305030304" pitchFamily="18" charset="0"/>
              </a:rPr>
              <a:t>, supõem e utilizaram mais ou menos o texto de Marcos, assim como o seu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esquema histórico-geográfico da vida pública de Jesus: </a:t>
            </a:r>
            <a:endParaRPr lang="pt-B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Galileia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Viagem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para Jerusalém, </a:t>
            </a:r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Jerusalém</a:t>
            </a:r>
            <a:r>
              <a:rPr lang="pt-BR" sz="3200" dirty="0" smtClean="0">
                <a:latin typeface="Book Antiqua" panose="0204060205030503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250706"/>
          </a:xfrm>
          <a:solidFill>
            <a:schemeClr val="accent5">
              <a:lumMod val="75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CARACTERÍSTICAS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LITERÁRIAS</a:t>
            </a:r>
            <a:b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23</a:t>
            </a:fld>
            <a:endParaRPr lang="pt-BR"/>
          </a:p>
        </p:txBody>
      </p:sp>
      <p:pic>
        <p:nvPicPr>
          <p:cNvPr id="3074" name="Picture 2" descr="Resultado de imagem para evangelho de são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400600" cy="3746667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24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9552" y="553927"/>
            <a:ext cx="820891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Book Antiqua" panose="02040602050305030304" pitchFamily="18" charset="0"/>
              </a:rPr>
              <a:t>Revelando </a:t>
            </a:r>
            <a:r>
              <a:rPr lang="pt-BR" sz="2800" dirty="0" smtClean="0">
                <a:latin typeface="Book Antiqua" panose="02040602050305030304" pitchFamily="18" charset="0"/>
              </a:rPr>
              <a:t>...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certa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pobreza de vocabulário </a:t>
            </a: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uma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sintaxe menos cuidada, </a:t>
            </a: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Marcos </a:t>
            </a:r>
            <a:r>
              <a:rPr lang="pt-BR" sz="2800" dirty="0">
                <a:latin typeface="Book Antiqua" panose="02040602050305030304" pitchFamily="18" charset="0"/>
              </a:rPr>
              <a:t>é parco em discursos; apresenta apenas dois: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capítulo das parábolas</a:t>
            </a:r>
            <a:r>
              <a:rPr lang="pt-BR" sz="2800" dirty="0">
                <a:latin typeface="Book Antiqua" panose="02040602050305030304" pitchFamily="18" charset="0"/>
              </a:rPr>
              <a:t> (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cap. 4</a:t>
            </a:r>
            <a:r>
              <a:rPr lang="pt-BR" sz="2800" dirty="0">
                <a:latin typeface="Book Antiqua" panose="02040602050305030304" pitchFamily="18" charset="0"/>
              </a:rPr>
              <a:t>)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discurso escatológico </a:t>
            </a:r>
            <a:r>
              <a:rPr lang="pt-BR" sz="2800" dirty="0">
                <a:latin typeface="Book Antiqua" panose="02040602050305030304" pitchFamily="18" charset="0"/>
              </a:rPr>
              <a:t>(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cap. 13</a:t>
            </a:r>
            <a:r>
              <a:rPr lang="pt-BR" sz="2800" dirty="0">
                <a:latin typeface="Book Antiqua" panose="02040602050305030304" pitchFamily="18" charset="0"/>
              </a:rPr>
              <a:t>).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Mas </a:t>
            </a:r>
            <a:r>
              <a:rPr lang="pt-BR" sz="2800" dirty="0">
                <a:latin typeface="Book Antiqua" panose="02040602050305030304" pitchFamily="18" charset="0"/>
              </a:rPr>
              <a:t>tem muitas narrações.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É </a:t>
            </a:r>
            <a:r>
              <a:rPr lang="pt-BR" sz="2800" dirty="0">
                <a:latin typeface="Book Antiqua" panose="02040602050305030304" pitchFamily="18" charset="0"/>
              </a:rPr>
              <a:t>exímio na arte de contar: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fá-lo com realismo e sentido do concreto,</a:t>
            </a:r>
            <a:r>
              <a:rPr lang="pt-BR" sz="2800" dirty="0">
                <a:latin typeface="Book Antiqua" panose="02040602050305030304" pitchFamily="18" charset="0"/>
              </a:rPr>
              <a:t> enriquece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os relatos de pormenores e dá-lhes vida e cor. </a:t>
            </a: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25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71600" y="1052736"/>
            <a:ext cx="7128792" cy="45858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32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Dentre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perícopes e simples incisos próprios de Marcos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menciona-se o único texto bíblico em que Jesus aparece como «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Filho de Maria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» (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6,3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), ao contrário dos outros que falam de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Maria, mãe de Jesus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3200" dirty="0">
              <a:latin typeface="Book Antiqua" panose="02040602050305030304" pitchFamily="18" charset="0"/>
            </a:endParaRP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8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560840" cy="6250706"/>
          </a:xfrm>
          <a:solidFill>
            <a:srgbClr val="C00000"/>
          </a:solidFill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pt-BR" b="1" dirty="0" smtClean="0"/>
              <a:t> </a:t>
            </a: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PLANO</a:t>
            </a:r>
            <a:b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pt-B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26</a:t>
            </a:fld>
            <a:endParaRPr lang="pt-BR"/>
          </a:p>
        </p:txBody>
      </p:sp>
      <p:pic>
        <p:nvPicPr>
          <p:cNvPr id="4098" name="Picture 2" descr="Resultado de imagem para evangelho de são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74855"/>
            <a:ext cx="4032448" cy="4199757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27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27584" y="908720"/>
            <a:ext cx="7488832" cy="4462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Book Antiqua" panose="02040602050305030304" pitchFamily="18" charset="0"/>
              </a:rPr>
              <a:t>Pode dizer-se, porventura de uma forma demasiado simples, que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Marcos se faz espectador com os seus leitores. </a:t>
            </a:r>
            <a:endParaRPr lang="pt-B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pt-BR" sz="3200" dirty="0" smtClean="0">
                <a:latin typeface="Book Antiqua" panose="02040602050305030304" pitchFamily="18" charset="0"/>
              </a:rPr>
              <a:t>Como </a:t>
            </a:r>
            <a:r>
              <a:rPr lang="pt-BR" sz="3200" dirty="0">
                <a:latin typeface="Book Antiqua" panose="02040602050305030304" pitchFamily="18" charset="0"/>
              </a:rPr>
              <a:t>eles, acompanha e vive 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drama de Jesus </a:t>
            </a:r>
            <a:r>
              <a:rPr lang="pt-BR" sz="3200" dirty="0">
                <a:latin typeface="Book Antiqua" panose="02040602050305030304" pitchFamily="18" charset="0"/>
              </a:rPr>
              <a:t>de Nazaré, desenrolado em dois </a:t>
            </a:r>
            <a:r>
              <a:rPr lang="pt-BR" sz="3200" dirty="0" smtClean="0">
                <a:latin typeface="Book Antiqua" panose="02040602050305030304" pitchFamily="18" charset="0"/>
              </a:rPr>
              <a:t>atos</a:t>
            </a:r>
            <a:r>
              <a:rPr lang="pt-BR" sz="3200" dirty="0">
                <a:latin typeface="Book Antiqua" panose="02040602050305030304" pitchFamily="18" charset="0"/>
              </a:rPr>
              <a:t>, coincidentes com as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duas partes deste Evangelho. </a:t>
            </a:r>
            <a:endParaRPr lang="pt-B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692696"/>
            <a:ext cx="7776864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u="sng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Plano Geral do Evangelho de São Marcos</a:t>
            </a:r>
            <a:r>
              <a:rPr lang="pt-BR" sz="2800" b="1" u="sng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Prólogo:             Mc 1, 1-13</a:t>
            </a:r>
          </a:p>
          <a:p>
            <a:pPr lvl="0"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Primeira Parte:  Mc 1, 1-8,30</a:t>
            </a:r>
          </a:p>
          <a:p>
            <a:pPr lvl="0"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Segunda Parte: Mc 8, 31-16,8</a:t>
            </a:r>
          </a:p>
          <a:p>
            <a:pPr lvl="0"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Epilogo:             Mc 16, 9-20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Este conjunto pode ser estruturado em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secções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que desenvolvem a teia da narração Marciana. Muitos autores acreditam que sejam entre 3 a 5 secções.</a:t>
            </a:r>
          </a:p>
        </p:txBody>
      </p:sp>
    </p:spTree>
    <p:extLst>
      <p:ext uri="{BB962C8B-B14F-4D97-AF65-F5344CB8AC3E}">
        <p14:creationId xmlns:p14="http://schemas.microsoft.com/office/powerpoint/2010/main" val="211329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29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55576" y="620688"/>
            <a:ext cx="7488832" cy="483209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Ao longo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do primeiro</a:t>
            </a:r>
            <a:r>
              <a:rPr lang="pt-BR" sz="2800" dirty="0" smtClean="0">
                <a:latin typeface="Book Antiqua" panose="02040602050305030304" pitchFamily="18" charset="0"/>
              </a:rPr>
              <a:t>, vai-se perguntando: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Book Antiqua" panose="02040602050305030304" pitchFamily="18" charset="0"/>
              </a:rPr>
              <a:t>Quem é Ele? </a:t>
            </a:r>
          </a:p>
          <a:p>
            <a:pPr algn="just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Pedro responderá </a:t>
            </a:r>
            <a:r>
              <a:rPr lang="pt-BR" sz="2800" dirty="0" smtClean="0">
                <a:latin typeface="Book Antiqua" panose="02040602050305030304" pitchFamily="18" charset="0"/>
              </a:rPr>
              <a:t>por si e pelos outros, de forma direta e categórica: «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Tu és o Messias</a:t>
            </a:r>
            <a:r>
              <a:rPr lang="pt-BR" sz="2800" dirty="0" smtClean="0">
                <a:latin typeface="Book Antiqua" panose="02040602050305030304" pitchFamily="18" charset="0"/>
              </a:rPr>
              <a:t>!» (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8,29</a:t>
            </a:r>
            <a:r>
              <a:rPr lang="pt-BR" sz="2800" dirty="0" smtClean="0">
                <a:latin typeface="Book Antiqua" panose="02040602050305030304" pitchFamily="18" charset="0"/>
              </a:rPr>
              <a:t>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Book Antiqua" panose="02040602050305030304" pitchFamily="18" charset="0"/>
              </a:rPr>
              <a:t>O 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segundo ato </a:t>
            </a:r>
            <a:r>
              <a:rPr lang="pt-BR" sz="2800" dirty="0" smtClean="0">
                <a:latin typeface="Book Antiqua" panose="02040602050305030304" pitchFamily="18" charset="0"/>
              </a:rPr>
              <a:t>pode esquematizar-se com pergunta-resposta: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 que maneira se realiza Ele, como Messias</a:t>
            </a:r>
            <a:r>
              <a:rPr lang="pt-BR" sz="2800" dirty="0" smtClean="0">
                <a:latin typeface="Book Antiqua" panose="02040602050305030304" pitchFamily="18" charset="0"/>
              </a:rPr>
              <a:t>? </a:t>
            </a:r>
          </a:p>
          <a:p>
            <a:pPr algn="just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Morrendo e ressuscitando </a:t>
            </a:r>
            <a:r>
              <a:rPr lang="pt-BR" sz="2800" dirty="0" smtClean="0">
                <a:latin typeface="Book Antiqua" panose="02040602050305030304" pitchFamily="18" charset="0"/>
              </a:rPr>
              <a:t>(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8,31; 9,31; 10,33-34</a:t>
            </a:r>
            <a:r>
              <a:rPr lang="pt-BR" sz="2800" dirty="0" smtClean="0">
                <a:latin typeface="Book Antiqua" panose="02040602050305030304" pitchFamily="18" charset="0"/>
              </a:rPr>
              <a:t>).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481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4574" y="764704"/>
            <a:ext cx="7825858" cy="50167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pt-BR" sz="320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Mc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3,31-35: “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é minha Mãe e meus irmãos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Mc 3, 20-35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Jesus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em Polêmica com os Escribas e com sua Família?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Observações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sobre 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perícope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 suas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circunstâncias.</a:t>
            </a:r>
          </a:p>
          <a:p>
            <a:pPr lvl="0"/>
            <a:endParaRPr lang="pt-BR" sz="3200" dirty="0">
              <a:latin typeface="Arial" pitchFamily="34" charset="0"/>
              <a:cs typeface="Arial" pitchFamily="34" charset="0"/>
            </a:endParaRP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4)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Identidade Messiânica  de Jesus e o Absoluto da Vontade de Deus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  <a:p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30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11560" y="476671"/>
            <a:ext cx="7992888" cy="52629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Book Antiqua" panose="02040602050305030304" pitchFamily="18" charset="0"/>
              </a:rPr>
              <a:t>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Evangelho de Marcos </a:t>
            </a:r>
            <a:r>
              <a:rPr lang="pt-BR" sz="2800" dirty="0">
                <a:latin typeface="Book Antiqua" panose="02040602050305030304" pitchFamily="18" charset="0"/>
              </a:rPr>
              <a:t>apresenta-nos, assim, uma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Cristologia simples e acessível</a:t>
            </a:r>
            <a:r>
              <a:rPr lang="pt-BR" sz="2800" dirty="0">
                <a:latin typeface="Book Antiqua" panose="02040602050305030304" pitchFamily="18" charset="0"/>
              </a:rPr>
              <a:t>: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 Nazaré é verdadeiramente o Messias que, </a:t>
            </a: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com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sua Morte e Ressurreição, demonstrou ser verdadeiramente </a:t>
            </a: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Filho de Deus (15,39) </a:t>
            </a: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que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todos possibilita a salvação. </a:t>
            </a: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«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Pois também o Filho do Homem não veio para ser servido, mas para servir e dar a sua vida em resgate por todos</a:t>
            </a:r>
            <a:r>
              <a:rPr lang="pt-BR" sz="2800" dirty="0">
                <a:latin typeface="Book Antiqua" panose="02040602050305030304" pitchFamily="18" charset="0"/>
              </a:rPr>
              <a:t>» (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10,45</a:t>
            </a:r>
            <a:r>
              <a:rPr lang="pt-BR" sz="2800" dirty="0">
                <a:latin typeface="Book Antiqua" panose="0204060205030503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267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31</a:t>
            </a:fld>
            <a:endParaRPr lang="pt-B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283151"/>
            <a:ext cx="8208912" cy="55880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rgbClr val="FF0000"/>
            </a:solidFill>
          </a:ln>
          <a:effectLst/>
        </p:spPr>
        <p:txBody>
          <a:bodyPr vert="horz" wrap="square" lIns="317400" tIns="31740" rIns="91440" bIns="1587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Este plano é desenvolvido ao longo das 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5 seções 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em que podemos 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dividir o Evangelho de Marcos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I. 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Preparação do ministério de Jesus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: (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1,1-13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);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II. 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Ministério na Galileia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: (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1,14-7,23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);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III. </a:t>
            </a:r>
            <a:r>
              <a:rPr kumimoji="0" lang="pt-BR" altLang="pt-BR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Viagens por Tiro, </a:t>
            </a:r>
            <a:r>
              <a:rPr kumimoji="0" lang="pt-BR" altLang="pt-BR" sz="28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Sídon</a:t>
            </a:r>
            <a:r>
              <a:rPr kumimoji="0" lang="pt-BR" altLang="pt-BR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e a </a:t>
            </a:r>
            <a:r>
              <a:rPr kumimoji="0" lang="pt-BR" altLang="pt-BR" sz="28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Decápole</a:t>
            </a:r>
            <a:r>
              <a:rPr kumimoji="0" lang="pt-BR" altLang="pt-BR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(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7,24-10,52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);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IV. 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Ministério em Jerusalém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: (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11,1-13,37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);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V. 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Paixão e Ressurreição de Jesus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: (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14,1-16,20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).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pt-BR" altLang="pt-BR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03232" cy="5818658"/>
          </a:xfrm>
          <a:solidFill>
            <a:schemeClr val="accent5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TEOLOGIA</a:t>
            </a:r>
            <a:b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32</a:t>
            </a:fld>
            <a:endParaRPr lang="pt-BR"/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60848"/>
            <a:ext cx="3240359" cy="347776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33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3528" y="332657"/>
            <a:ext cx="8424936" cy="62646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500" dirty="0" smtClean="0">
                <a:latin typeface="Book Antiqua" panose="02040602050305030304" pitchFamily="18" charset="0"/>
              </a:rPr>
              <a:t>Tal </a:t>
            </a:r>
            <a:r>
              <a:rPr lang="pt-BR" sz="2500" dirty="0">
                <a:latin typeface="Book Antiqua" panose="02040602050305030304" pitchFamily="18" charset="0"/>
              </a:rPr>
              <a:t>como os 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outros evangelistas</a:t>
            </a:r>
            <a:r>
              <a:rPr lang="pt-BR" sz="2500" dirty="0">
                <a:latin typeface="Book Antiqua" panose="02040602050305030304" pitchFamily="18" charset="0"/>
              </a:rPr>
              <a:t>, 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Marcos apresenta-nos a pessoa de Jesus e o grupo dos discípulos </a:t>
            </a:r>
            <a:r>
              <a:rPr lang="pt-BR" sz="2500" dirty="0">
                <a:latin typeface="Book Antiqua" panose="02040602050305030304" pitchFamily="18" charset="0"/>
              </a:rPr>
              <a:t>como 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primeiro modelo da Igreja</a:t>
            </a:r>
            <a:r>
              <a:rPr lang="pt-BR" sz="2500" dirty="0"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pt-B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 de Marcos</a:t>
            </a:r>
            <a:r>
              <a:rPr lang="pt-BR" sz="2500" dirty="0">
                <a:latin typeface="Book Antiqua" panose="02040602050305030304" pitchFamily="18" charset="0"/>
              </a:rPr>
              <a:t>. </a:t>
            </a:r>
            <a:endParaRPr lang="pt-BR" sz="25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500" dirty="0" smtClean="0">
                <a:latin typeface="Book Antiqua" panose="02040602050305030304" pitchFamily="18" charset="0"/>
              </a:rPr>
              <a:t>Mais </a:t>
            </a:r>
            <a:r>
              <a:rPr lang="pt-BR" sz="2500" dirty="0">
                <a:latin typeface="Book Antiqua" panose="02040602050305030304" pitchFamily="18" charset="0"/>
              </a:rPr>
              <a:t>do que em qualquer outro Evangelho, Jesus, «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Filho de Deus</a:t>
            </a:r>
            <a:r>
              <a:rPr lang="pt-BR" sz="2500" dirty="0">
                <a:latin typeface="Book Antiqua" panose="02040602050305030304" pitchFamily="18" charset="0"/>
              </a:rPr>
              <a:t>» (</a:t>
            </a:r>
            <a:r>
              <a:rPr lang="pt-B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1,1.11; 9,7; 15,39</a:t>
            </a:r>
            <a:r>
              <a:rPr lang="pt-BR" sz="2500" dirty="0">
                <a:latin typeface="Book Antiqua" panose="02040602050305030304" pitchFamily="18" charset="0"/>
              </a:rPr>
              <a:t>), </a:t>
            </a:r>
            <a:endParaRPr lang="pt-BR" sz="25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500" dirty="0" smtClean="0">
                <a:latin typeface="Book Antiqua" panose="02040602050305030304" pitchFamily="18" charset="0"/>
              </a:rPr>
              <a:t>revela-se 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profundamente humano</a:t>
            </a:r>
            <a:r>
              <a:rPr lang="pt-BR" sz="2500" dirty="0">
                <a:latin typeface="Book Antiqua" panose="02040602050305030304" pitchFamily="18" charset="0"/>
              </a:rPr>
              <a:t>, de contrastes por vezes desconcertantes: </a:t>
            </a:r>
            <a:endParaRPr lang="pt-BR" sz="25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é 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acessível </a:t>
            </a:r>
            <a:r>
              <a:rPr lang="pt-BR" sz="2500" dirty="0">
                <a:latin typeface="Book Antiqua" panose="02040602050305030304" pitchFamily="18" charset="0"/>
              </a:rPr>
              <a:t>(</a:t>
            </a:r>
            <a:r>
              <a:rPr lang="pt-B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8,1-3</a:t>
            </a:r>
            <a:r>
              <a:rPr lang="pt-BR" sz="2500" dirty="0">
                <a:latin typeface="Book Antiqua" panose="02040602050305030304" pitchFamily="18" charset="0"/>
              </a:rPr>
              <a:t>) </a:t>
            </a:r>
            <a:endParaRPr lang="pt-BR" sz="25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500" dirty="0" smtClean="0">
                <a:latin typeface="Book Antiqua" panose="02040602050305030304" pitchFamily="18" charset="0"/>
              </a:rPr>
              <a:t>e 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distante</a:t>
            </a:r>
            <a:r>
              <a:rPr lang="pt-BR" sz="2500" dirty="0">
                <a:latin typeface="Book Antiqua" panose="02040602050305030304" pitchFamily="18" charset="0"/>
              </a:rPr>
              <a:t> (</a:t>
            </a:r>
            <a:r>
              <a:rPr lang="pt-B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4,38-39</a:t>
            </a:r>
            <a:r>
              <a:rPr lang="pt-BR" sz="2500" dirty="0">
                <a:latin typeface="Book Antiqua" panose="02040602050305030304" pitchFamily="18" charset="0"/>
              </a:rPr>
              <a:t>); </a:t>
            </a:r>
            <a:endParaRPr lang="pt-BR" sz="25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acarinha</a:t>
            </a:r>
            <a:r>
              <a:rPr lang="pt-BR" sz="2500" dirty="0" smtClean="0">
                <a:latin typeface="Book Antiqua" panose="02040602050305030304" pitchFamily="18" charset="0"/>
              </a:rPr>
              <a:t> </a:t>
            </a:r>
            <a:r>
              <a:rPr lang="pt-BR" sz="2500" dirty="0">
                <a:latin typeface="Book Antiqua" panose="02040602050305030304" pitchFamily="18" charset="0"/>
              </a:rPr>
              <a:t>(</a:t>
            </a:r>
            <a:r>
              <a:rPr lang="pt-B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10,16</a:t>
            </a:r>
            <a:r>
              <a:rPr lang="pt-BR" sz="2500" dirty="0">
                <a:latin typeface="Book Antiqua" panose="02040602050305030304" pitchFamily="18" charset="0"/>
              </a:rPr>
              <a:t>) </a:t>
            </a:r>
            <a:endParaRPr lang="pt-BR" sz="25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500" dirty="0" smtClean="0">
                <a:latin typeface="Book Antiqua" panose="02040602050305030304" pitchFamily="18" charset="0"/>
              </a:rPr>
              <a:t>e 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repele</a:t>
            </a:r>
            <a:r>
              <a:rPr lang="pt-BR" sz="2500" dirty="0">
                <a:latin typeface="Book Antiqua" panose="02040602050305030304" pitchFamily="18" charset="0"/>
              </a:rPr>
              <a:t> (</a:t>
            </a:r>
            <a:r>
              <a:rPr lang="pt-B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8,12-13</a:t>
            </a:r>
            <a:r>
              <a:rPr lang="pt-BR" sz="2500" dirty="0">
                <a:latin typeface="Book Antiqua" panose="02040602050305030304" pitchFamily="18" charset="0"/>
              </a:rPr>
              <a:t>); </a:t>
            </a:r>
            <a:endParaRPr lang="pt-BR" sz="25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500" dirty="0" smtClean="0">
                <a:latin typeface="Book Antiqua" panose="02040602050305030304" pitchFamily="18" charset="0"/>
              </a:rPr>
              <a:t>impõe </a:t>
            </a:r>
            <a:r>
              <a:rPr lang="pt-BR" sz="2500" dirty="0">
                <a:latin typeface="Book Antiqua" panose="02040602050305030304" pitchFamily="18" charset="0"/>
              </a:rPr>
              <a:t>“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segredo</a:t>
            </a:r>
            <a:r>
              <a:rPr lang="pt-BR" sz="2500" dirty="0">
                <a:latin typeface="Book Antiqua" panose="02040602050305030304" pitchFamily="18" charset="0"/>
              </a:rPr>
              <a:t>” acerca da sua pessoa e do bem que faz </a:t>
            </a:r>
            <a:endParaRPr lang="pt-BR" sz="25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500" dirty="0" smtClean="0">
                <a:latin typeface="Book Antiqua" panose="02040602050305030304" pitchFamily="18" charset="0"/>
              </a:rPr>
              <a:t>e </a:t>
            </a:r>
          </a:p>
          <a:p>
            <a:pPr algn="just"/>
            <a:r>
              <a:rPr lang="pt-B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manda 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apregoar o benefício recebido</a:t>
            </a:r>
            <a:r>
              <a:rPr lang="pt-BR" sz="2500" dirty="0">
                <a:latin typeface="Book Antiqua" panose="02040602050305030304" pitchFamily="18" charset="0"/>
              </a:rPr>
              <a:t>; </a:t>
            </a:r>
            <a:endParaRPr lang="pt-BR" sz="25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manifesta </a:t>
            </a:r>
            <a:r>
              <a:rPr 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limitações e até aparenta ignorância </a:t>
            </a:r>
            <a:r>
              <a:rPr lang="pt-BR" sz="2500" dirty="0">
                <a:latin typeface="Book Antiqua" panose="02040602050305030304" pitchFamily="18" charset="0"/>
              </a:rPr>
              <a:t>(</a:t>
            </a:r>
            <a:r>
              <a:rPr lang="pt-B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13,22</a:t>
            </a:r>
            <a:r>
              <a:rPr lang="pt-BR" sz="2500" dirty="0">
                <a:latin typeface="Book Antiqua" panose="0204060205030503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796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Jesus de Marcos</a:t>
            </a:r>
            <a:endParaRPr lang="pt-B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34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55576" y="1700808"/>
            <a:ext cx="7776864" cy="4401205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É verdadeiramente o «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Filho do Homem</a:t>
            </a:r>
            <a:r>
              <a:rPr lang="pt-BR" sz="2800" dirty="0" smtClean="0">
                <a:latin typeface="Book Antiqua" panose="02040602050305030304" pitchFamily="18" charset="0"/>
              </a:rPr>
              <a:t>», título da sua preferência. </a:t>
            </a: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Deste modo, a pessoa de Jesus torna-se misteriosa: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porque encerra em si, conjuntamente, um homem verdadeiro e um Deus verdadeiro</a:t>
            </a:r>
            <a:r>
              <a:rPr lang="pt-BR" sz="2800" dirty="0" smtClean="0">
                <a:latin typeface="Book Antiqua" panose="02040602050305030304" pitchFamily="18" charset="0"/>
              </a:rPr>
              <a:t>. </a:t>
            </a: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Vai residir aqui a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dificuldade</a:t>
            </a:r>
            <a:r>
              <a:rPr lang="pt-BR" sz="2800" dirty="0" smtClean="0">
                <a:latin typeface="Book Antiqua" panose="02040602050305030304" pitchFamily="18" charset="0"/>
              </a:rPr>
              <a:t> da sua aceitação por parte das multidões que o seguem e mesmo por parte dos discípulos.</a:t>
            </a: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rgbClr val="00B050"/>
            </a:solidFill>
          </a:ln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Discípulo de Jesus.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35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9552" y="2060848"/>
            <a:ext cx="8064896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Book Antiqua" panose="02040602050305030304" pitchFamily="18" charset="0"/>
              </a:rPr>
              <a:t>Este Jesus,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tão simples e humano</a:t>
            </a:r>
            <a:r>
              <a:rPr lang="pt-BR" sz="2800" dirty="0">
                <a:latin typeface="Book Antiqua" panose="02040602050305030304" pitchFamily="18" charset="0"/>
              </a:rPr>
              <a:t>, é também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muito exigente</a:t>
            </a:r>
            <a:r>
              <a:rPr lang="pt-BR" sz="2800" dirty="0">
                <a:latin typeface="Book Antiqua" panose="02040602050305030304" pitchFamily="18" charset="0"/>
              </a:rPr>
              <a:t> para com os seus discípulos. Desde 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início da sua pregação </a:t>
            </a:r>
            <a:r>
              <a:rPr lang="pt-BR" sz="2800" dirty="0">
                <a:latin typeface="Book Antiqua" panose="02040602050305030304" pitchFamily="18" charset="0"/>
              </a:rPr>
              <a:t>(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1,14</a:t>
            </a:r>
            <a:r>
              <a:rPr lang="pt-BR" sz="2800" dirty="0">
                <a:latin typeface="Book Antiqua" panose="02040602050305030304" pitchFamily="18" charset="0"/>
              </a:rPr>
              <a:t>), arrasta as multidões atrás de si e alguns discípulos seguem-no (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1,16-22</a:t>
            </a:r>
            <a:r>
              <a:rPr lang="pt-BR" sz="2800" dirty="0">
                <a:latin typeface="Book Antiqua" panose="02040602050305030304" pitchFamily="18" charset="0"/>
              </a:rPr>
              <a:t>).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Após </a:t>
            </a:r>
            <a:r>
              <a:rPr lang="pt-BR" sz="2800" dirty="0">
                <a:latin typeface="Book Antiqua" panose="02040602050305030304" pitchFamily="18" charset="0"/>
              </a:rPr>
              <a:t>a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escolha dos Doze </a:t>
            </a:r>
            <a:r>
              <a:rPr lang="pt-BR" sz="2800" dirty="0">
                <a:latin typeface="Book Antiqua" panose="02040602050305030304" pitchFamily="18" charset="0"/>
              </a:rPr>
              <a:t>(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3,13-19</a:t>
            </a:r>
            <a:r>
              <a:rPr lang="pt-BR" sz="2800" dirty="0">
                <a:latin typeface="Book Antiqua" panose="02040602050305030304" pitchFamily="18" charset="0"/>
              </a:rPr>
              <a:t>), começa a haver uma certa separação entre este grupo mais íntimo e as multidões.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36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83568" y="620688"/>
            <a:ext cx="7920880" cy="4401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Todos seguem Jesus, mas de modos diferentes</a:t>
            </a:r>
            <a:r>
              <a:rPr lang="pt-BR" sz="2800" dirty="0" smtClean="0">
                <a:latin typeface="Book Antiqua" panose="02040602050305030304" pitchFamily="18" charset="0"/>
              </a:rPr>
              <a:t>. Este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seguimento </a:t>
            </a:r>
            <a:r>
              <a:rPr lang="pt-BR" sz="2800" dirty="0" smtClean="0">
                <a:latin typeface="Book Antiqua" panose="02040602050305030304" pitchFamily="18" charset="0"/>
              </a:rPr>
              <a:t>exige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esforço e capacidade de abertura ao divino</a:t>
            </a:r>
            <a:r>
              <a:rPr lang="pt-BR" sz="2800" dirty="0" smtClean="0">
                <a:latin typeface="Book Antiqua" panose="02040602050305030304" pitchFamily="18" charset="0"/>
              </a:rPr>
              <a:t>, que se manifesta em Jesus de forma velada e indireta através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dos milagres </a:t>
            </a:r>
            <a:r>
              <a:rPr lang="pt-BR" sz="2800" dirty="0" smtClean="0">
                <a:latin typeface="Book Antiqua" panose="02040602050305030304" pitchFamily="18" charset="0"/>
              </a:rPr>
              <a:t>que Ele realiza. </a:t>
            </a: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É por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meio dos milagres que o discípulo descobre no Filho do Homem a presença de Deus, </a:t>
            </a:r>
            <a:r>
              <a:rPr lang="pt-BR" sz="2800" dirty="0" smtClean="0">
                <a:latin typeface="Book Antiqua" panose="02040602050305030304" pitchFamily="18" charset="0"/>
              </a:rPr>
              <a:t>vendo em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 de Nazaré o Filho de Deus.</a:t>
            </a:r>
          </a:p>
          <a:p>
            <a:pPr algn="just"/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2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37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62760" y="692696"/>
            <a:ext cx="8064896" cy="4832092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Porque </a:t>
            </a:r>
            <a:r>
              <a:rPr lang="pt-BR" sz="2800" dirty="0">
                <a:latin typeface="Book Antiqua" panose="02040602050305030304" pitchFamily="18" charset="0"/>
              </a:rPr>
              <a:t>a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pessoa de Jesus é essencialmente misteriosa,</a:t>
            </a:r>
            <a:r>
              <a:rPr lang="pt-BR" sz="2800" dirty="0">
                <a:latin typeface="Book Antiqua" panose="02040602050305030304" pitchFamily="18" charset="0"/>
              </a:rPr>
              <a:t> para o seguir,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discípulo precisa de uma fé a toda a prova: </a:t>
            </a: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sente-se </a:t>
            </a:r>
            <a:r>
              <a:rPr lang="pt-BR" sz="2800" dirty="0">
                <a:latin typeface="Book Antiqua" panose="02040602050305030304" pitchFamily="18" charset="0"/>
              </a:rPr>
              <a:t>tentado a abandoná-lo, vendo nele apenas 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carpinteiro de Nazaré</a:t>
            </a:r>
            <a:r>
              <a:rPr lang="pt-BR" sz="2800" dirty="0">
                <a:latin typeface="Book Antiqua" panose="02040602050305030304" pitchFamily="18" charset="0"/>
              </a:rPr>
              <a:t>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Por </a:t>
            </a:r>
            <a:r>
              <a:rPr lang="pt-BR" sz="2800" dirty="0">
                <a:latin typeface="Book Antiqua" panose="02040602050305030304" pitchFamily="18" charset="0"/>
              </a:rPr>
              <a:t>isso, Jesus é também um incompreendido: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os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seus familiares pensam que Ele os trocou por uma outra família</a:t>
            </a:r>
            <a:r>
              <a:rPr lang="pt-BR" sz="2800" dirty="0">
                <a:latin typeface="Book Antiqua" panose="02040602050305030304" pitchFamily="18" charset="0"/>
              </a:rPr>
              <a:t> (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3,20-21.31-35</a:t>
            </a:r>
            <a:r>
              <a:rPr lang="pt-BR" sz="2800" dirty="0" smtClean="0">
                <a:latin typeface="Book Antiqua" panose="02040602050305030304" pitchFamily="18" charset="0"/>
              </a:rPr>
              <a:t>).</a:t>
            </a: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38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719305"/>
            <a:ext cx="8352928" cy="50167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doutores da Lei e os fariseus </a:t>
            </a:r>
            <a:r>
              <a:rPr lang="pt-BR" sz="3200" dirty="0" smtClean="0">
                <a:latin typeface="Book Antiqua" panose="02040602050305030304" pitchFamily="18" charset="0"/>
              </a:rPr>
              <a:t>não aceitam a sua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interpretação da Lei </a:t>
            </a:r>
            <a:r>
              <a:rPr lang="pt-BR" sz="3200" dirty="0" smtClean="0">
                <a:latin typeface="Book Antiqua" panose="02040602050305030304" pitchFamily="18" charset="0"/>
              </a:rPr>
              <a:t>(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2,23-28; 3,22-30</a:t>
            </a:r>
            <a:r>
              <a:rPr lang="pt-BR" sz="3200" dirty="0" smtClean="0">
                <a:latin typeface="Book Antiqua" panose="02040602050305030304" pitchFamily="18" charset="0"/>
              </a:rPr>
              <a:t>);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 smtClean="0">
                <a:latin typeface="Book Antiqua" panose="02040602050305030304" pitchFamily="18" charset="0"/>
              </a:rPr>
              <a:t>os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chefes do povo e dos sacerdotes </a:t>
            </a:r>
            <a:r>
              <a:rPr lang="pt-BR" sz="3200" dirty="0" smtClean="0">
                <a:latin typeface="Book Antiqua" panose="02040602050305030304" pitchFamily="18" charset="0"/>
              </a:rPr>
              <a:t>veem-no como um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revolucionário perigoso</a:t>
            </a:r>
            <a:r>
              <a:rPr lang="pt-BR" sz="3200" dirty="0" smtClean="0">
                <a:latin typeface="Book Antiqua" panose="02040602050305030304" pitchFamily="18" charset="0"/>
              </a:rPr>
              <a:t> para o seu “status quo” (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11,27-33</a:t>
            </a:r>
            <a:r>
              <a:rPr lang="pt-BR" sz="3200" dirty="0" smtClean="0">
                <a:latin typeface="Book Antiqua" panose="02040602050305030304" pitchFamily="18" charset="0"/>
              </a:rPr>
              <a:t>). </a:t>
            </a:r>
          </a:p>
          <a:p>
            <a:pPr algn="just"/>
            <a:r>
              <a:rPr lang="pt-BR" sz="3200" dirty="0" smtClean="0">
                <a:latin typeface="Book Antiqua" panose="02040602050305030304" pitchFamily="18" charset="0"/>
              </a:rPr>
              <a:t>Daí que, desde o início deste Evangelho, se desenhe o destino de Jesus: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morte </a:t>
            </a:r>
            <a:r>
              <a:rPr lang="pt-BR" sz="3200" dirty="0" smtClean="0">
                <a:latin typeface="Book Antiqua" panose="02040602050305030304" pitchFamily="18" charset="0"/>
              </a:rPr>
              <a:t>(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3,1-6; 14,1-2</a:t>
            </a:r>
            <a:r>
              <a:rPr lang="pt-BR" sz="3200" dirty="0" smtClean="0">
                <a:latin typeface="Book Antiqua" panose="02040602050305030304" pitchFamily="18" charset="0"/>
              </a:rPr>
              <a:t>).</a:t>
            </a:r>
          </a:p>
          <a:p>
            <a:pPr algn="just"/>
            <a:endParaRPr lang="pt-BR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39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27584" y="1124744"/>
            <a:ext cx="7128792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Book Antiqua" panose="02040602050305030304" pitchFamily="18" charset="0"/>
              </a:rPr>
              <a:t>Mas, os discípulos «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 dentro</a:t>
            </a:r>
            <a:r>
              <a:rPr lang="pt-BR" sz="3200" dirty="0">
                <a:latin typeface="Book Antiqua" panose="02040602050305030304" pitchFamily="18" charset="0"/>
              </a:rPr>
              <a:t>» não são muito melhores do que «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os que estão de fora</a:t>
            </a:r>
            <a:r>
              <a:rPr lang="pt-BR" sz="3200" dirty="0">
                <a:latin typeface="Book Antiqua" panose="02040602050305030304" pitchFamily="18" charset="0"/>
              </a:rPr>
              <a:t>» (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4,11</a:t>
            </a:r>
            <a:r>
              <a:rPr lang="pt-BR" sz="3200" dirty="0">
                <a:latin typeface="Book Antiqua" panose="02040602050305030304" pitchFamily="18" charset="0"/>
              </a:rPr>
              <a:t>). Também eles sentem dificuldade em compreender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mistério da pessoa de Jesus</a:t>
            </a:r>
            <a:r>
              <a:rPr lang="pt-BR" sz="3200" dirty="0">
                <a:latin typeface="Book Antiqua" panose="02040602050305030304" pitchFamily="18" charset="0"/>
              </a:rPr>
              <a:t>: parecem-se com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os cegos </a:t>
            </a:r>
            <a:r>
              <a:rPr lang="pt-BR" sz="3200" dirty="0">
                <a:latin typeface="Book Antiqua" panose="02040602050305030304" pitchFamily="18" charset="0"/>
              </a:rPr>
              <a:t>(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8,22-26; 10,46-53</a:t>
            </a:r>
            <a:r>
              <a:rPr lang="pt-BR" sz="2800" dirty="0">
                <a:latin typeface="Book Antiqua" panose="0204060205030503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736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640960" cy="6336704"/>
          </a:xfrm>
          <a:solidFill>
            <a:schemeClr val="accent1"/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pt-BR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Introdução aos evangelhos</a:t>
            </a:r>
            <a:br>
              <a:rPr lang="pt-BR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t-BR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pt-BR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pt-BR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6166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6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40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55576" y="404664"/>
            <a:ext cx="7848872" cy="440120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A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incompreensão</a:t>
            </a:r>
            <a:r>
              <a:rPr lang="pt-BR" sz="2800" dirty="0">
                <a:latin typeface="Book Antiqua" panose="02040602050305030304" pitchFamily="18" charset="0"/>
              </a:rPr>
              <a:t> é uma das mais negativas características no discípulo do Evangelho de Marcos.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É </a:t>
            </a:r>
            <a:r>
              <a:rPr lang="pt-BR" sz="2800" dirty="0">
                <a:latin typeface="Book Antiqua" panose="02040602050305030304" pitchFamily="18" charset="0"/>
              </a:rPr>
              <a:t>essa a razão pela qual, ao confessar o messianismo de Jesus (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8,29</a:t>
            </a:r>
            <a:r>
              <a:rPr lang="pt-BR" sz="2800" dirty="0">
                <a:latin typeface="Book Antiqua" panose="02040602050305030304" pitchFamily="18" charset="0"/>
              </a:rPr>
              <a:t>), </a:t>
            </a:r>
            <a:r>
              <a:rPr lang="pt-BR" sz="2800" dirty="0" smtClean="0">
                <a:latin typeface="Book Antiqua" panose="02040602050305030304" pitchFamily="18" charset="0"/>
              </a:rPr>
              <a:t>Pedro </a:t>
            </a:r>
            <a:r>
              <a:rPr lang="pt-BR" sz="2800" dirty="0">
                <a:latin typeface="Book Antiqua" panose="02040602050305030304" pitchFamily="18" charset="0"/>
              </a:rPr>
              <a:t>pensava num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messias</a:t>
            </a:r>
            <a:r>
              <a:rPr lang="pt-BR" sz="2800" dirty="0">
                <a:latin typeface="Book Antiqua" panose="02040602050305030304" pitchFamily="18" charset="0"/>
              </a:rPr>
              <a:t> (termo hebraico que significa “Cristo”)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mais político que religioso </a:t>
            </a:r>
            <a:r>
              <a:rPr lang="pt-BR" sz="2800" dirty="0">
                <a:latin typeface="Book Antiqua" panose="02040602050305030304" pitchFamily="18" charset="0"/>
              </a:rPr>
              <a:t>e que libertasse o povo dos romanos dominadores.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2B2-F0B0-4BC7-913E-8A7206AA70EA}" type="slidenum">
              <a:rPr lang="pt-BR" smtClean="0"/>
              <a:t>41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83568" y="332657"/>
            <a:ext cx="8208912" cy="5816977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Apesar da incompreensão </a:t>
            </a:r>
            <a:r>
              <a:rPr lang="pt-BR" sz="2800" dirty="0">
                <a:latin typeface="Book Antiqua" panose="02040602050305030304" pitchFamily="18" charset="0"/>
              </a:rPr>
              <a:t>manifestada pelos discípulos em relação aos seus ensinamentos,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não desanima e continua a ensiná-los </a:t>
            </a:r>
            <a:r>
              <a:rPr lang="pt-BR" sz="2800" dirty="0">
                <a:latin typeface="Book Antiqua" panose="02040602050305030304" pitchFamily="18" charset="0"/>
              </a:rPr>
              <a:t>(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8,31-38; 9,30-37; 10,32-45</a:t>
            </a:r>
            <a:r>
              <a:rPr lang="pt-BR" sz="2800" dirty="0">
                <a:latin typeface="Book Antiqua" panose="02040602050305030304" pitchFamily="18" charset="0"/>
              </a:rPr>
              <a:t>).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O </a:t>
            </a:r>
            <a:r>
              <a:rPr lang="pt-BR" sz="2800" dirty="0">
                <a:latin typeface="Book Antiqua" panose="02040602050305030304" pitchFamily="18" charset="0"/>
              </a:rPr>
              <a:t>efeito não foi muito positivo: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no </a:t>
            </a:r>
            <a:r>
              <a:rPr lang="pt-BR" sz="2800" dirty="0">
                <a:latin typeface="Book Antiqua" panose="02040602050305030304" pitchFamily="18" charset="0"/>
              </a:rPr>
              <a:t>fim da caminhada para Jerusalém e após Ele lhes ter recordado as dificuldades por que iria passar a sua fé (</a:t>
            </a:r>
            <a:r>
              <a:rPr lang="pt-B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14,26-31</a:t>
            </a:r>
            <a:r>
              <a:rPr lang="pt-BR" sz="2800" dirty="0">
                <a:latin typeface="Book Antiqua" panose="02040602050305030304" pitchFamily="18" charset="0"/>
              </a:rPr>
              <a:t>), ao verem-no atraiçoado por um dos Doze e preso (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14,42-45</a:t>
            </a:r>
            <a:r>
              <a:rPr lang="pt-BR" sz="2800" dirty="0">
                <a:latin typeface="Book Antiqua" panose="02040602050305030304" pitchFamily="18" charset="0"/>
              </a:rPr>
              <a:t>), «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deixando-o, fugiram todos</a:t>
            </a:r>
            <a:r>
              <a:rPr lang="pt-BR" sz="2800" dirty="0">
                <a:latin typeface="Book Antiqua" panose="02040602050305030304" pitchFamily="18" charset="0"/>
              </a:rPr>
              <a:t>» (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14,50</a:t>
            </a:r>
            <a:r>
              <a:rPr lang="pt-BR" sz="2800" dirty="0">
                <a:latin typeface="Book Antiqua" panose="02040602050305030304" pitchFamily="18" charset="0"/>
              </a:rPr>
              <a:t>).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Este </a:t>
            </a:r>
            <a:r>
              <a:rPr lang="pt-BR" sz="2800" dirty="0">
                <a:latin typeface="Book Antiqua" panose="02040602050305030304" pitchFamily="18" charset="0"/>
              </a:rPr>
              <a:t>é, certamente, o Evangelho onde qualquer cristão se sentirá melhor retratado.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66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098578"/>
          </a:xfr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MARCOS 3, 31-35: </a:t>
            </a:r>
            <a:b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é minha Mãe e meus irmãos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?”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692696"/>
            <a:ext cx="7920880" cy="550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Cada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secção inicia-se com um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sumário.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perícope que nos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interessa,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Mc 3,31-35,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situa-se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na segunda secção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Mc 3,7-6,6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Mc 3,7-12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–      Sumário (parábolas, milagres e exorcismos)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Mc 3, 20-35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Polêmica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com os escribas e com sua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Família.</a:t>
            </a:r>
          </a:p>
          <a:p>
            <a:pPr marL="514350" lvl="0" indent="-514350" algn="just">
              <a:buFont typeface="+mj-lt"/>
              <a:buAutoNum type="arabicPeriod"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836712"/>
            <a:ext cx="7344816" cy="41549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4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Mc </a:t>
            </a:r>
            <a:r>
              <a:rPr lang="pt-BR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3, 20-35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Jesus em </a:t>
            </a:r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Polêmica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com os </a:t>
            </a: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Escribas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e com sua </a:t>
            </a:r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Família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? </a:t>
            </a: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1560" y="692696"/>
            <a:ext cx="7992888" cy="52629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Antecedente:</a:t>
            </a:r>
          </a:p>
          <a:p>
            <a:pPr algn="just"/>
            <a:endParaRPr lang="pt-BR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Receios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familiares de Jesus – (Mc 3, 20-21)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20. Tendo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Jesus chegado a casa, de novo a multidão acorreu, de tal maneira que nem podiam comer.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21E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quando os seus familiares ouviram isto, saíram a ter mão nele, pois diziam: «</a:t>
            </a:r>
            <a:r>
              <a:rPr lang="pt-B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Está fora de si!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260648"/>
            <a:ext cx="8784976" cy="61247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família de Jesus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(Mc 3, 31-35: </a:t>
            </a:r>
            <a:r>
              <a:rPr lang="pt-B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12,46-50; </a:t>
            </a:r>
            <a:r>
              <a:rPr lang="pt-B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Lc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8,19-21) –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31. Nisto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chegam sua mãe e seus irmãos que, ficando do lado de fora, o mandam chamar.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32. 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multidão estava sentada em volta dele, quando lhe disseram: «</a:t>
            </a:r>
            <a:r>
              <a:rPr lang="pt-B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Estão lá fora a tua mãe e os teus irmãos que te procuram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.»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33. Ele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respondeu: «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são minha mãe e meus irmãos?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»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34. 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percorrendo com o olhar os que estavam sentados à volta dele, disse: «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Aí estão minha mãe e meus irmãos. </a:t>
            </a:r>
            <a:endParaRPr lang="pt-B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35.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fizer a vontade de Deus, esse é que é meu irmão, minha irmã e minha mãe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30156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476672"/>
            <a:ext cx="8208912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As </a:t>
            </a:r>
            <a:r>
              <a:rPr lang="pt-B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duas cenas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devem estar relacionadas: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a) A 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Família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considera Jesus ‘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de si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’, ele nem se alimenta mais!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b) A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Família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vem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resgatá-lo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do meio da multidão (inclua-se os discípulos, os Doze)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se deve esquecer que esta duas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perícopes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estão em relação com outra polêmica ainda mais profunda, por ter uma argumentação teológica: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 espirito anima a missão de Jesus e relaciona-se com sua pretensão messiânica</a:t>
            </a:r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476672"/>
            <a:ext cx="8064896" cy="5693866"/>
          </a:xfrm>
          <a:prstGeom prst="rect">
            <a:avLst/>
          </a:prstGeom>
          <a:solidFill>
            <a:srgbClr val="FFC00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e Belzebu (</a:t>
            </a:r>
            <a:r>
              <a:rPr lang="pt-BR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</a:t>
            </a:r>
            <a:r>
              <a:rPr lang="pt-BR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12,22-32; </a:t>
            </a:r>
            <a:r>
              <a:rPr lang="pt-BR" sz="2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Lc</a:t>
            </a:r>
            <a:r>
              <a:rPr lang="pt-BR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11,14-23; 12,10</a:t>
            </a:r>
            <a:r>
              <a:rPr lang="pt-BR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pt-BR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pt-BR" sz="2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22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E os doutores da Lei, que tinham descido de Jerusalém, afirmavam: «Ele tem Belzebu!» E ainda: «É pelo chefe dos demónios que expulsa os demónios.» </a:t>
            </a:r>
          </a:p>
          <a:p>
            <a:pPr algn="just"/>
            <a:r>
              <a:rPr lang="pt-BR" sz="2600" dirty="0">
                <a:latin typeface="Arial" pitchFamily="34" charset="0"/>
                <a:cs typeface="Arial" pitchFamily="34" charset="0"/>
              </a:rPr>
              <a:t>23 Então, Jesus chamou-os e disse-lhes em parábolas: «Como pode Satanás expulsar Satanás? </a:t>
            </a:r>
          </a:p>
          <a:p>
            <a:pPr algn="just"/>
            <a:r>
              <a:rPr lang="pt-BR" sz="2600" dirty="0">
                <a:latin typeface="Arial" pitchFamily="34" charset="0"/>
                <a:cs typeface="Arial" pitchFamily="34" charset="0"/>
              </a:rPr>
              <a:t>24Se um reino se dividir contra si mesmo, tal reino não pode perdurar; </a:t>
            </a:r>
          </a:p>
          <a:p>
            <a:pPr algn="just"/>
            <a:r>
              <a:rPr lang="pt-BR" sz="2600" dirty="0">
                <a:latin typeface="Arial" pitchFamily="34" charset="0"/>
                <a:cs typeface="Arial" pitchFamily="34" charset="0"/>
              </a:rPr>
              <a:t>25e se uma família se dividir contra si mesma, essa família não pode subsistir. 26 Se, portanto, Satanás se levanta contra si próprio, está dividido e não poderá subsistir; é o seu fim. </a:t>
            </a:r>
          </a:p>
        </p:txBody>
      </p:sp>
    </p:spTree>
    <p:extLst>
      <p:ext uri="{BB962C8B-B14F-4D97-AF65-F5344CB8AC3E}">
        <p14:creationId xmlns:p14="http://schemas.microsoft.com/office/powerpoint/2010/main" val="15361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404664"/>
            <a:ext cx="7848872" cy="5262979"/>
          </a:xfrm>
          <a:prstGeom prst="rect">
            <a:avLst/>
          </a:prstGeom>
          <a:solidFill>
            <a:srgbClr val="FFC00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27*Ninguém consegue entrar em casa de um homem forte e roubar-lhe os bens sem primeiro o amarrar; só depois poderá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saquear-lhe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a casa. 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28 Em verdade vos digo: todos os pecados e todas as blasfémias que proferirem os filhos dos homens, tudo lhes será perdoado; 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29*mas, quem blasfemar contra o Espírito Santo, nunca mais terá perdão: é réu de pecado eterno.» </a:t>
            </a:r>
          </a:p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30 Disse-lhes isto porque eles afirmavam: «Tem um espírito maligno.»</a:t>
            </a:r>
          </a:p>
        </p:txBody>
      </p:sp>
    </p:spTree>
    <p:extLst>
      <p:ext uri="{BB962C8B-B14F-4D97-AF65-F5344CB8AC3E}">
        <p14:creationId xmlns:p14="http://schemas.microsoft.com/office/powerpoint/2010/main" val="36948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332656"/>
            <a:ext cx="8712968" cy="6247864"/>
          </a:xfrm>
          <a:prstGeom prst="rect">
            <a:avLst/>
          </a:prstGeom>
          <a:solidFill>
            <a:srgbClr val="FFC000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pt-BR" sz="3200" i="1" dirty="0" smtClean="0">
              <a:latin typeface="Book Antiqua" panose="02040602050305030304" pitchFamily="18" charset="0"/>
            </a:endParaRPr>
          </a:p>
          <a:p>
            <a:pPr algn="ctr"/>
            <a:endParaRPr lang="pt-BR" sz="3600" b="1" cap="all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pt-BR" sz="36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CAPÍTULO </a:t>
            </a:r>
            <a:r>
              <a:rPr lang="pt-BR" sz="36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</a:t>
            </a:r>
          </a:p>
          <a:p>
            <a:pPr algn="ctr"/>
            <a:r>
              <a:rPr lang="pt-BR" sz="36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NOVO TESTAMENTO</a:t>
            </a:r>
          </a:p>
          <a:p>
            <a:pPr algn="ctr"/>
            <a:r>
              <a:rPr lang="pt-BR" sz="36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Excelência do Novo </a:t>
            </a:r>
            <a:r>
              <a:rPr lang="pt-BR" sz="3600" b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Testamento</a:t>
            </a:r>
          </a:p>
          <a:p>
            <a:pPr algn="ctr"/>
            <a:endParaRPr lang="pt-BR" sz="3600" b="1" cap="all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DV 17-20</a:t>
            </a:r>
            <a:endParaRPr lang="pt-BR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pt-BR" sz="2800" i="1" dirty="0" smtClean="0">
              <a:latin typeface="Book Antiqua" panose="02040602050305030304" pitchFamily="18" charset="0"/>
            </a:endParaRPr>
          </a:p>
          <a:p>
            <a:pPr algn="ctr"/>
            <a:endParaRPr lang="pt-BR" sz="2800" i="1" dirty="0">
              <a:latin typeface="Book Antiqua" panose="02040602050305030304" pitchFamily="18" charset="0"/>
            </a:endParaRPr>
          </a:p>
          <a:p>
            <a:pPr algn="ctr"/>
            <a:endParaRPr lang="pt-BR" sz="2800" i="1" dirty="0">
              <a:latin typeface="Book Antiqua" panose="0204060205030503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1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764704"/>
            <a:ext cx="8208912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cena de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Mc 3, 31-35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revela interesses e compreensões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diversos em relação ao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Reino de Deus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seu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Messias.</a:t>
            </a:r>
          </a:p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Família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ouve dizer que Jesus está fora de si, enlouquecido, e exerce seu direito de intervenção (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Dt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13, 2-12 e </a:t>
            </a:r>
            <a:r>
              <a:rPr lang="pt-B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Zc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13,2-5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).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692696"/>
            <a:ext cx="7848872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Diante desta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situação eles se projetam na ‘casa’ (de Pedro? em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Cafarnaum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?) em busca de 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leva-lo, talvez à força a Nazaré. </a:t>
            </a:r>
            <a:endParaRPr lang="pt-BR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interessante vê-los ‘</a:t>
            </a:r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lado de 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’, destacados dos discípulos e da multidão.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Eles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pretendem </a:t>
            </a:r>
            <a:r>
              <a:rPr lang="pt-B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exercer  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autoridade sobre Jesus.</a:t>
            </a:r>
          </a:p>
        </p:txBody>
      </p:sp>
    </p:spTree>
    <p:extLst>
      <p:ext uri="{BB962C8B-B14F-4D97-AF65-F5344CB8AC3E}">
        <p14:creationId xmlns:p14="http://schemas.microsoft.com/office/powerpoint/2010/main" val="9984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332656"/>
            <a:ext cx="7848872" cy="550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na perícopes anterior, o </a:t>
            </a:r>
            <a:r>
              <a:rPr lang="pt-B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conflito com os escribas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opositores cada vez mais ferozes, torna-se intenso e público.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discípulos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de certa maneira participam de tudo.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Jesus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sabe de os estar a preparar na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escola de injúrias, sofrimentos e perseguições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que eles deverão sofrer, por causa d’Ele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260648"/>
            <a:ext cx="8136904" cy="60939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Perseguição aos discípulos</a:t>
            </a:r>
            <a:r>
              <a:rPr lang="pt-BR" sz="2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10,16-22; 24,9-14; </a:t>
            </a:r>
            <a:r>
              <a:rPr lang="pt-BR" sz="2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Lc</a:t>
            </a:r>
            <a:r>
              <a:rPr lang="pt-B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21,12-19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) - </a:t>
            </a:r>
            <a:r>
              <a:rPr lang="pt-BR" sz="26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«Tomai cuidado convosco!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Hão-de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 entregar-vos aos tribunais, sereis açoitados nas sinagogas e comparecereis diante dos governadores e dos reis por minha causa, para dar testemunho diante deles. </a:t>
            </a:r>
            <a:r>
              <a:rPr lang="pt-BR" sz="2600" baseline="30000" dirty="0">
                <a:latin typeface="Arial" pitchFamily="34" charset="0"/>
                <a:cs typeface="Arial" pitchFamily="34" charset="0"/>
              </a:rPr>
              <a:t>10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Mas, antes disso, deve proclamar-se o Evangelho a todas as nações. </a:t>
            </a:r>
            <a:r>
              <a:rPr lang="pt-BR" sz="2600" baseline="30000" dirty="0">
                <a:latin typeface="Arial" pitchFamily="34" charset="0"/>
                <a:cs typeface="Arial" pitchFamily="34" charset="0"/>
              </a:rPr>
              <a:t>11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Quando vos levarem para serdes entregues, não vos inquieteis com o que haveis de dizer; dizei o que vos for dado nessa hora, pois não sereis vós a falar, mas sim o Espírito Santo. </a:t>
            </a:r>
            <a:br>
              <a:rPr lang="pt-BR" sz="2600" dirty="0">
                <a:latin typeface="Arial" pitchFamily="34" charset="0"/>
                <a:cs typeface="Arial" pitchFamily="34" charset="0"/>
              </a:rPr>
            </a:br>
            <a:r>
              <a:rPr lang="pt-BR" sz="2600" baseline="30000" dirty="0">
                <a:latin typeface="Arial" pitchFamily="34" charset="0"/>
                <a:cs typeface="Arial" pitchFamily="34" charset="0"/>
              </a:rPr>
              <a:t>12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O irmão entregará à morte o seu irmão, e o pai, o seu filho; os filhos </a:t>
            </a:r>
            <a:r>
              <a:rPr lang="pt-BR" sz="2600" dirty="0" err="1">
                <a:latin typeface="Arial" pitchFamily="34" charset="0"/>
                <a:cs typeface="Arial" pitchFamily="34" charset="0"/>
              </a:rPr>
              <a:t>hão-de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 erguer-se contra os pais e causar-lhes a morte. </a:t>
            </a:r>
            <a:r>
              <a:rPr lang="pt-BR" sz="2600" baseline="30000" dirty="0">
                <a:latin typeface="Arial" pitchFamily="34" charset="0"/>
                <a:cs typeface="Arial" pitchFamily="34" charset="0"/>
              </a:rPr>
              <a:t>13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E sereis odiados por todos, por causa do meu nome; mas quem perseverar até ao fim será salvo.»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692695"/>
            <a:ext cx="8208912" cy="50167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Identidade Messiânica  de Jesus e o Absoluto da Vontade de Deus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O texto que tentamos analisar possui uma forte mensagem.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posso ser discípulo de Jesus sem o conhecimento pleno de sua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identidade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messiânica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pt-B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Christos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!).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Não somos seguidores de ‘falsos profetas’!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404664"/>
            <a:ext cx="8208912" cy="5693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Aqui está em jogo o objetivo do Evangelho de Mc 1,1: “</a:t>
            </a:r>
            <a:r>
              <a:rPr 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 do Evangelho de São Marco, Filho de Deus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”.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Primeiro,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trata-se de uma avassaladora boa noticia: Uma mensagem de Deus para a Humanidade que estava no pecado (“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Um povo que andava nas trevas viu uma grande Luz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” (</a:t>
            </a:r>
            <a:r>
              <a:rPr lang="pt-B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9,2,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citado em </a:t>
            </a:r>
            <a:r>
              <a:rPr lang="pt-B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4,16!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Ele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de Nazaré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é o portador de uma Palavra Divina (</a:t>
            </a:r>
            <a:r>
              <a:rPr lang="pt-BR" sz="2800" b="1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dabbar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criador, agora é redentor!) acerca do nosso futuro, da nossa salvação. </a:t>
            </a:r>
          </a:p>
        </p:txBody>
      </p:sp>
    </p:spTree>
    <p:extLst>
      <p:ext uri="{BB962C8B-B14F-4D97-AF65-F5344CB8AC3E}">
        <p14:creationId xmlns:p14="http://schemas.microsoft.com/office/powerpoint/2010/main" val="9962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620688"/>
            <a:ext cx="8136904" cy="50167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Além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disso, sua missão supõe algo de sua própria identidade.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Ele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é o ”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Filho de Deus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”. </a:t>
            </a:r>
          </a:p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Assim, o reconhecem até os demônios durante todo o Evangelho.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Este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termo tem um significado coletivo, já atribuído a Israel, e um significado especial aplicado a Davi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–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476672"/>
            <a:ext cx="7776864" cy="56323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Mas, em relação a Jesus existem aos menos dois elementos, que, mesmo não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sendo desenvolvidos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plenamente em São Marcos, aí estão estabelecidos desde o seu Batismo: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Mc 1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11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: “</a:t>
            </a:r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do céu veio uma voz: «Tu és o meu Filho muito amado, em ti pus todo o meu agrado</a:t>
            </a:r>
            <a:r>
              <a:rPr lang="pt-BR" sz="3600" i="1" dirty="0" smtClean="0">
                <a:latin typeface="Arial" pitchFamily="34" charset="0"/>
                <a:cs typeface="Arial" pitchFamily="34" charset="0"/>
              </a:rPr>
              <a:t>.»</a:t>
            </a:r>
          </a:p>
          <a:p>
            <a:pPr algn="just"/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404664"/>
            <a:ext cx="8064896" cy="54726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10, 37-38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lemos um sumário de 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 Pedro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que corresponde à perspectiva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Fé primitiva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simples,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que São Marcos transmite no seu Evangelho: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Sabeis o que ocorreu em toda a Judeia, a começar pela Galileia, depois do baptismo que João pregou: 38*como Deus ungiu com o Espírito Santo e com o poder a Jesus de Nazaré, o qual andou de lugar em lugar, fazendo o bem e curando todos os que eram oprimidos pelo diabo, porque Deus estava com Ele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1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476673"/>
            <a:ext cx="7776864" cy="5016758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Nazaré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é Aquele a quem Deus marcou com seu sinete, algo que lemos no sumário de Atos dos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Apóstolos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.</a:t>
            </a: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Sua relação com Deus é extraordinária! </a:t>
            </a:r>
            <a:r>
              <a:rPr lang="pt-BR" sz="3200" i="1" dirty="0">
                <a:latin typeface="Arial" pitchFamily="34" charset="0"/>
                <a:cs typeface="Arial" pitchFamily="34" charset="0"/>
              </a:rPr>
              <a:t>Deus estava com Ele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Sua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Unidade com Deus não é extrínseca, baseada na Lei, mas na 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VONTADE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do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DEUS realizada em sua vida!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6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9552" y="548680"/>
            <a:ext cx="7992888" cy="4801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DV 17</a:t>
            </a:r>
            <a:r>
              <a:rPr lang="pt-BR" sz="2800" dirty="0">
                <a:latin typeface="Book Antiqua" panose="02040602050305030304" pitchFamily="18" charset="0"/>
              </a:rPr>
              <a:t>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A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palavra de Deus</a:t>
            </a:r>
            <a:r>
              <a:rPr lang="pt-BR" sz="2800" dirty="0">
                <a:latin typeface="Book Antiqua" panose="02040602050305030304" pitchFamily="18" charset="0"/>
              </a:rPr>
              <a:t>, que é virtude de Deus para a salvação de todos os crentes (cfr. Rom. 1,16), apresenta-se e manifesta o seu poder dum modo eminente nos escritos do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Novo Testamento</a:t>
            </a:r>
            <a:r>
              <a:rPr lang="pt-BR" sz="2800" dirty="0">
                <a:latin typeface="Book Antiqua" panose="02040602050305030304" pitchFamily="18" charset="0"/>
              </a:rPr>
              <a:t>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Com </a:t>
            </a:r>
            <a:r>
              <a:rPr lang="pt-BR" sz="2800" dirty="0">
                <a:latin typeface="Book Antiqua" panose="02040602050305030304" pitchFamily="18" charset="0"/>
              </a:rPr>
              <a:t>efeito, quando chegou a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plenitude dos tempos</a:t>
            </a:r>
            <a:r>
              <a:rPr lang="pt-BR" sz="2800" dirty="0">
                <a:latin typeface="Book Antiqua" panose="02040602050305030304" pitchFamily="18" charset="0"/>
              </a:rPr>
              <a:t> </a:t>
            </a:r>
            <a:r>
              <a:rPr lang="pt-BR" sz="2800" dirty="0" smtClean="0">
                <a:latin typeface="Book Antiqua" panose="02040602050305030304" pitchFamily="18" charset="0"/>
              </a:rPr>
              <a:t>(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Gal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4,4</a:t>
            </a:r>
            <a:r>
              <a:rPr lang="pt-BR" sz="2800" dirty="0">
                <a:latin typeface="Book Antiqua" panose="02040602050305030304" pitchFamily="18" charset="0"/>
              </a:rPr>
              <a:t>), o Verbo fez-se carne e habitou entre nós cheio de graça e verdade </a:t>
            </a:r>
            <a:r>
              <a:rPr lang="pt-BR" sz="2800" dirty="0" smtClean="0">
                <a:latin typeface="Book Antiqua" panose="02040602050305030304" pitchFamily="18" charset="0"/>
              </a:rPr>
              <a:t>( </a:t>
            </a:r>
            <a:r>
              <a:rPr lang="pt-B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Jo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1,14</a:t>
            </a:r>
            <a:r>
              <a:rPr lang="pt-BR" sz="2800" dirty="0"/>
              <a:t>)</a:t>
            </a:r>
            <a:r>
              <a:rPr lang="pt-BR" dirty="0"/>
              <a:t>. 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51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332656"/>
            <a:ext cx="7776864" cy="5447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Nada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ninguém têm autoridade de afastá-lo desta Vontade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vivida e obedecida, mesmo em detrimento de si mesmo.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encontramos em Mc, mas em </a:t>
            </a:r>
            <a:r>
              <a:rPr lang="pt-BR" sz="3200" dirty="0" err="1">
                <a:latin typeface="Arial" pitchFamily="34" charset="0"/>
                <a:cs typeface="Arial" pitchFamily="34" charset="0"/>
              </a:rPr>
              <a:t>Mt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esta afirmação sobre a vontade de Deus,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Reino de Céus.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Dar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a prioridade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sobre quaisquer outros amores, valores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funções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404664"/>
            <a:ext cx="7920880" cy="5693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8, 18-22: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18 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Vendo Jesus em torno de si uma grande multidão, decidiu passar à outra margem.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i="1" dirty="0">
                <a:latin typeface="Arial" pitchFamily="34" charset="0"/>
                <a:cs typeface="Arial" pitchFamily="34" charset="0"/>
              </a:rPr>
              <a:t>19*Saiu-lhe ao encontro um doutor da Lei, que lhe disse: «Mestre, seguir-te-ei para onde quer que fores.»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i="1" dirty="0">
                <a:latin typeface="Arial" pitchFamily="34" charset="0"/>
                <a:cs typeface="Arial" pitchFamily="34" charset="0"/>
              </a:rPr>
              <a:t>20Respondeu-lhe Jesus: «As raposas têm tocas e as aves do céu têm ninhos; mas o Filho do Homem não tem onde reclinar a cabeça.»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i="1" dirty="0">
                <a:latin typeface="Arial" pitchFamily="34" charset="0"/>
                <a:cs typeface="Arial" pitchFamily="34" charset="0"/>
              </a:rPr>
              <a:t>21*Um dos discípulos disse-lhe: «Senhor, deixa-me ir primeiro sepultar o meu pai.»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i="1" dirty="0">
                <a:latin typeface="Arial" pitchFamily="34" charset="0"/>
                <a:cs typeface="Arial" pitchFamily="34" charset="0"/>
              </a:rPr>
              <a:t>22 Jesus, porém, respondeu-lhe: «</a:t>
            </a:r>
            <a:r>
              <a:rPr lang="pt-B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Segue-me e deixa os mortos sepultar os seus mortos.»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3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16632"/>
            <a:ext cx="8136904" cy="65556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No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fim de sua vida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Ele coroa tudo isso, quando diante da sua dolorosa paixão, tudo sintetiza: </a:t>
            </a:r>
          </a:p>
          <a:p>
            <a:pPr algn="just"/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Oração de Jesus em </a:t>
            </a:r>
            <a:r>
              <a:rPr lang="pt-B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Getsémani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26,36-46; </a:t>
            </a:r>
            <a:r>
              <a:rPr lang="pt-B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Lc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22,39-46; </a:t>
            </a:r>
            <a:r>
              <a:rPr lang="pt-B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18,1-2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) - 32Chegaram a uma propriedade chamada </a:t>
            </a:r>
            <a:r>
              <a:rPr lang="pt-BR" sz="2800" dirty="0" err="1">
                <a:latin typeface="Arial" pitchFamily="34" charset="0"/>
                <a:cs typeface="Arial" pitchFamily="34" charset="0"/>
              </a:rPr>
              <a:t>Getsémani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e Jesus disse aos discípulos: «Ficai aqui enquanto Eu vou orar.» 33Tomando consigo Pedro, Tiago e João, começou a sentir pavor e a angustiar-se. 34E disse-lhes: «A minha alma está numa tristeza mortal; ficai aqui e vigiai.» 35Adiantando-se um pouco, caiu por terra e orou para que, se possível, passasse dele aquela hora.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36*E dizia: «</a:t>
            </a:r>
            <a:r>
              <a:rPr lang="pt-BR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Abbá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Pai, tudo te é possível; afasta de mim este cálice! Mas não se faça o que Eu quero, e sim o que Tu queres.»</a:t>
            </a:r>
          </a:p>
        </p:txBody>
      </p:sp>
    </p:spTree>
    <p:extLst>
      <p:ext uri="{BB962C8B-B14F-4D97-AF65-F5344CB8AC3E}">
        <p14:creationId xmlns:p14="http://schemas.microsoft.com/office/powerpoint/2010/main" val="39265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332656"/>
            <a:ext cx="8352928" cy="6186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O último aspecto a ser relevado neste texto é a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familiaridade:</a:t>
            </a:r>
          </a:p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No Evangelho de Marcos não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há elementos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relativos a sua Encarnação, como em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Mateus (</a:t>
            </a:r>
            <a:r>
              <a:rPr lang="pt-B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</a:t>
            </a: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1-2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Lucas (</a:t>
            </a:r>
            <a:r>
              <a:rPr lang="pt-B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Lc</a:t>
            </a: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1-2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sobretudo em São João (</a:t>
            </a:r>
            <a:r>
              <a:rPr lang="pt-BR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</a:t>
            </a: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1, 1-18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dirty="0">
                <a:latin typeface="Arial" pitchFamily="34" charset="0"/>
                <a:cs typeface="Arial" pitchFamily="34" charset="0"/>
              </a:rPr>
              <a:t>Mas é evidente que os discípulos entendem neste conflito um 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nova forma de </a:t>
            </a:r>
            <a:r>
              <a:rPr lang="pt-B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familiaridade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Deus primeiramente,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depois, entre eles! </a:t>
            </a:r>
            <a:endParaRPr lang="pt-BR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548680"/>
            <a:ext cx="8208912" cy="50167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Jesus lhes mostra neste conflito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que graças 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sua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IDENTIDADE FILIAL,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fundada no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Amor Obediente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(Santo), Ele nos trouxera a nova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proximidade com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, perdida no Paraíso, pela desobediência!</a:t>
            </a:r>
          </a:p>
          <a:p>
            <a:pPr algn="just"/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dirty="0">
                <a:latin typeface="Arial" pitchFamily="34" charset="0"/>
                <a:cs typeface="Arial" pitchFamily="34" charset="0"/>
              </a:rPr>
              <a:t>E ao mesmo tempo,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Ele, nosso Irmão, fundamenta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FRATERNIDADE,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como sinal da Igreja, ela mesma </a:t>
            </a:r>
            <a:r>
              <a:rPr lang="pt-B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SACRAMENTO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desta nova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FAMILIA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7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95536" y="476672"/>
            <a:ext cx="8136904" cy="5663669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Cristo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estabeleceu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 reino de Deus na terra</a:t>
            </a:r>
            <a:r>
              <a:rPr lang="pt-BR" sz="2800" dirty="0">
                <a:latin typeface="Book Antiqua" panose="02040602050305030304" pitchFamily="18" charset="0"/>
              </a:rPr>
              <a:t>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manifestou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com obras e palavras o Pai e a Si mesmo</a:t>
            </a:r>
            <a:r>
              <a:rPr lang="pt-BR" sz="2800" dirty="0">
                <a:latin typeface="Book Antiqua" panose="02040602050305030304" pitchFamily="18" charset="0"/>
              </a:rPr>
              <a:t>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levou a cabo a Sua obra com a Sua morte, ressurreição, e gloriosa ascensão, e com o envio do Espírito Santo</a:t>
            </a:r>
            <a:r>
              <a:rPr lang="pt-BR" sz="2800" dirty="0">
                <a:latin typeface="Book Antiqua" panose="02040602050305030304" pitchFamily="18" charset="0"/>
              </a:rPr>
              <a:t>.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Sendo </a:t>
            </a:r>
            <a:r>
              <a:rPr lang="pt-BR" sz="2800" dirty="0">
                <a:latin typeface="Book Antiqua" panose="02040602050305030304" pitchFamily="18" charset="0"/>
              </a:rPr>
              <a:t>levantado da terra, atrai todos a si </a:t>
            </a:r>
            <a:r>
              <a:rPr lang="pt-BR" sz="2800" dirty="0" smtClean="0">
                <a:latin typeface="Book Antiqua" panose="02040602050305030304" pitchFamily="18" charset="0"/>
              </a:rPr>
              <a:t>(</a:t>
            </a:r>
            <a:r>
              <a:rPr lang="pt-B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Jo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12,32</a:t>
            </a:r>
            <a:r>
              <a:rPr lang="pt-BR" sz="2800" dirty="0" smtClean="0">
                <a:latin typeface="Book Antiqua" panose="02040602050305030304" pitchFamily="18" charset="0"/>
              </a:rPr>
              <a:t>), </a:t>
            </a: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Ele </a:t>
            </a:r>
            <a:r>
              <a:rPr lang="pt-BR" sz="2800" dirty="0">
                <a:latin typeface="Book Antiqua" panose="02040602050305030304" pitchFamily="18" charset="0"/>
              </a:rPr>
              <a:t>que é o único que tem palavras de vida eterna </a:t>
            </a:r>
            <a:r>
              <a:rPr lang="pt-BR" sz="2800" dirty="0" smtClean="0">
                <a:latin typeface="Book Antiqua" panose="02040602050305030304" pitchFamily="18" charset="0"/>
              </a:rPr>
              <a:t>(</a:t>
            </a:r>
            <a:r>
              <a:rPr lang="pt-B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Jo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6,68</a:t>
            </a:r>
            <a:r>
              <a:rPr lang="pt-BR" sz="2800" dirty="0" smtClean="0">
                <a:latin typeface="Book Antiqua" panose="02040602050305030304" pitchFamily="18" charset="0"/>
              </a:rPr>
              <a:t>).</a:t>
            </a:r>
            <a:endParaRPr lang="pt-BR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8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27584" y="476673"/>
            <a:ext cx="7488832" cy="52629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Book Antiqua" panose="02040602050305030304" pitchFamily="18" charset="0"/>
              </a:rPr>
              <a:t>Este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mistério</a:t>
            </a:r>
            <a:r>
              <a:rPr lang="pt-BR" sz="2800" dirty="0">
                <a:latin typeface="Book Antiqua" panose="02040602050305030304" pitchFamily="18" charset="0"/>
              </a:rPr>
              <a:t>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porém</a:t>
            </a:r>
            <a:r>
              <a:rPr lang="pt-BR" sz="2800" dirty="0">
                <a:latin typeface="Book Antiqua" panose="02040602050305030304" pitchFamily="18" charset="0"/>
              </a:rPr>
              <a:t>, </a:t>
            </a:r>
            <a:r>
              <a:rPr lang="pt-BR" sz="2800" i="1" dirty="0">
                <a:latin typeface="Book Antiqua" panose="02040602050305030304" pitchFamily="18" charset="0"/>
              </a:rPr>
              <a:t>não foi descoberto a outras gerações como foi agora revelado aos seus santos Apóstolos e aos profetas no Espírito Santo </a:t>
            </a:r>
            <a:endParaRPr lang="pt-BR" sz="2800" i="1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( </a:t>
            </a:r>
            <a:r>
              <a:rPr lang="pt-BR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Ef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3, 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46</a:t>
            </a:r>
            <a:r>
              <a:rPr lang="pt-BR" sz="2800" dirty="0" smtClean="0">
                <a:latin typeface="Book Antiqua" panose="02040602050305030304" pitchFamily="18" charset="0"/>
              </a:rPr>
              <a:t>):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para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que pregassem o Evangelho, e 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despertassem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fé em Jesus Cristo e Senhor, e congregassem a Igreja. </a:t>
            </a:r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pt-B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Os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escritos do Novo Testamento são um testemunho perene e divino de todas estas coisas.</a:t>
            </a:r>
          </a:p>
        </p:txBody>
      </p:sp>
    </p:spTree>
    <p:extLst>
      <p:ext uri="{BB962C8B-B14F-4D97-AF65-F5344CB8AC3E}">
        <p14:creationId xmlns:p14="http://schemas.microsoft.com/office/powerpoint/2010/main" val="30559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762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pt-BR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Origem apostólica dos Evangelhos</a:t>
            </a:r>
            <a:endParaRPr lang="pt-BR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4A88-AE0F-43C8-8B03-6F56D7C0990E}" type="slidenum">
              <a:rPr lang="pt-BR" smtClean="0"/>
              <a:t>9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827584" y="1988839"/>
            <a:ext cx="7488832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DV 18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endParaRPr lang="pt-BR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/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Ninguém </a:t>
            </a:r>
            <a:r>
              <a:rPr lang="pt-BR" sz="2800" dirty="0">
                <a:latin typeface="Book Antiqua" panose="02040602050305030304" pitchFamily="18" charset="0"/>
              </a:rPr>
              <a:t>ignora que entre todas as Escrituras, mesmo do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Novo Testamento</a:t>
            </a:r>
            <a:r>
              <a:rPr lang="pt-BR" sz="2800" dirty="0">
                <a:latin typeface="Book Antiqua" panose="02040602050305030304" pitchFamily="18" charset="0"/>
              </a:rPr>
              <a:t>,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os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Evangelhos têm o primeiro lugar,</a:t>
            </a:r>
            <a:r>
              <a:rPr lang="pt-BR" sz="2800" dirty="0">
                <a:latin typeface="Book Antiqua" panose="02040602050305030304" pitchFamily="18" charset="0"/>
              </a:rPr>
              <a:t>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dirty="0" smtClean="0">
                <a:latin typeface="Book Antiqua" panose="02040602050305030304" pitchFamily="18" charset="0"/>
              </a:rPr>
              <a:t>enquanto </a:t>
            </a:r>
            <a:r>
              <a:rPr lang="pt-BR" sz="2800" dirty="0">
                <a:latin typeface="Book Antiqua" panose="02040602050305030304" pitchFamily="18" charset="0"/>
              </a:rPr>
              <a:t>são o </a:t>
            </a:r>
            <a:endParaRPr lang="pt-BR" sz="2800" dirty="0" smtClean="0">
              <a:latin typeface="Book Antiqua" panose="02040602050305030304" pitchFamily="18" charset="0"/>
            </a:endParaRPr>
          </a:p>
          <a:p>
            <a:pPr algn="just"/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principal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testemunho da vida e doutrina do Verbo encarnado, nosso salvador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 algn="just"/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3638</Words>
  <Application>Microsoft Office PowerPoint</Application>
  <PresentationFormat>Apresentação na tela (4:3)</PresentationFormat>
  <Paragraphs>321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Tema do Office</vt:lpstr>
      <vt:lpstr>Apresentação do PowerPoint</vt:lpstr>
      <vt:lpstr>Apresentação do PowerPoint</vt:lpstr>
      <vt:lpstr>Apresentação do PowerPoint</vt:lpstr>
      <vt:lpstr>Introdução aos evangelhos     </vt:lpstr>
      <vt:lpstr>Apresentação do PowerPoint</vt:lpstr>
      <vt:lpstr>Apresentação do PowerPoint</vt:lpstr>
      <vt:lpstr>Apresentação do PowerPoint</vt:lpstr>
      <vt:lpstr>Apresentação do PowerPoint</vt:lpstr>
      <vt:lpstr>Origem apostólica dos Evangelhos</vt:lpstr>
      <vt:lpstr>Apresentação do PowerPoint</vt:lpstr>
      <vt:lpstr>Carácter histórico dos Evangelhos       </vt:lpstr>
      <vt:lpstr>Apresentação do PowerPoint</vt:lpstr>
      <vt:lpstr>Apresentação do PowerPoint</vt:lpstr>
      <vt:lpstr>Apresentação do PowerPoint</vt:lpstr>
      <vt:lpstr>Apresentação do PowerPoint</vt:lpstr>
      <vt:lpstr> Evangelho de São Marcos     </vt:lpstr>
      <vt:lpstr>Apresentação do PowerPoint</vt:lpstr>
      <vt:lpstr>Apresentação do PowerPoint</vt:lpstr>
      <vt:lpstr>O LIVRO     </vt:lpstr>
      <vt:lpstr>Apresentação do PowerPoint</vt:lpstr>
      <vt:lpstr>Apresentação do PowerPoint</vt:lpstr>
      <vt:lpstr>Apresentação do PowerPoint</vt:lpstr>
      <vt:lpstr>CARACTERÍSTICAS LITERÁRIAS      </vt:lpstr>
      <vt:lpstr>Apresentação do PowerPoint</vt:lpstr>
      <vt:lpstr>Apresentação do PowerPoint</vt:lpstr>
      <vt:lpstr> O PLANO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TEOLOGIA      </vt:lpstr>
      <vt:lpstr>Apresentação do PowerPoint</vt:lpstr>
      <vt:lpstr>O Jesus de Marcos</vt:lpstr>
      <vt:lpstr>O Discípulo de Jesus.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MARCOS 3, 31-35:   “Quem é minha Mãe e meus irmãos?”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aos evangelhos</dc:title>
  <dc:creator>casa</dc:creator>
  <cp:lastModifiedBy>casa</cp:lastModifiedBy>
  <cp:revision>56</cp:revision>
  <dcterms:created xsi:type="dcterms:W3CDTF">2018-01-16T16:09:34Z</dcterms:created>
  <dcterms:modified xsi:type="dcterms:W3CDTF">2018-01-19T21:58:03Z</dcterms:modified>
</cp:coreProperties>
</file>